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71" r:id="rId4"/>
    <p:sldId id="275" r:id="rId5"/>
    <p:sldId id="261" r:id="rId6"/>
    <p:sldId id="266" r:id="rId7"/>
    <p:sldId id="26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E61"/>
    <a:srgbClr val="84F765"/>
    <a:srgbClr val="F468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otX val="0"/>
      <c:rotY val="0"/>
      <c:depthPercent val="80"/>
      <c:perspective val="30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bevelB w="254000"/>
        </a:sp3d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965573187906483E-2"/>
          <c:y val="9.6711798839458508E-3"/>
          <c:w val="0.96827589216055221"/>
          <c:h val="0.979147915177676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Власні надходження бюджетних установ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9.6835547207438227E-3"/>
                  <c:y val="1.7582418934742348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11,6  (2,8%)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4.2884313763293963E-2"/>
                  <c:y val="2.344322524632313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14,7   (2,0%)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Факт за І квартал 2016 року</c:v>
                </c:pt>
                <c:pt idx="1">
                  <c:v>Факт за І квартал 2017 року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11.6</c:v>
                </c:pt>
                <c:pt idx="1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Медична субвенція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Факт за І квартал 2016 року</c:v>
                </c:pt>
                <c:pt idx="1">
                  <c:v>Факт за І квартал 2017 року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38.700000000000003</c:v>
                </c:pt>
                <c:pt idx="1">
                  <c:v>51.1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Освітня субвенція</c:v>
                </c:pt>
              </c:strCache>
            </c:strRef>
          </c:tx>
          <c:spPr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13500000" scaled="1"/>
              <a:tileRect/>
            </a:gradFill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Факт за І квартал 2016 року</c:v>
                </c:pt>
                <c:pt idx="1">
                  <c:v>Факт за І квартал 2017 року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42.3</c:v>
                </c:pt>
                <c:pt idx="1">
                  <c:v>60.9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Субвенції на соціальний захист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3500000" scaled="0"/>
            </a:gradFill>
          </c:spPr>
          <c:dLbls>
            <c:dLbl>
              <c:idx val="0"/>
              <c:layout>
                <c:manualLayout>
                  <c:x val="9.6835547207438227E-3"/>
                  <c:y val="5.47008589080871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Факт за І квартал 2016 року</c:v>
                </c:pt>
                <c:pt idx="1">
                  <c:v>Факт за І квартал 2017 року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152.80000000000001</c:v>
                </c:pt>
                <c:pt idx="1">
                  <c:v>379.7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Податкові та неподаткові доходи</c:v>
                </c:pt>
              </c:strCache>
            </c:strRef>
          </c:tx>
          <c:spPr>
            <a:solidFill>
              <a:schemeClr val="accent1"/>
            </a:solidFill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Факт за І квартал 2016 року</c:v>
                </c:pt>
                <c:pt idx="1">
                  <c:v>Факт за І квартал 2017 року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169.5</c:v>
                </c:pt>
                <c:pt idx="1">
                  <c:v>242.3</c:v>
                </c:pt>
              </c:numCache>
            </c:numRef>
          </c:val>
        </c:ser>
        <c:dLbls>
          <c:showVal val="1"/>
        </c:dLbls>
        <c:gapWidth val="50"/>
        <c:gapDepth val="66"/>
        <c:shape val="cylinder"/>
        <c:axId val="66724992"/>
        <c:axId val="66726528"/>
        <c:axId val="0"/>
      </c:bar3DChart>
      <c:catAx>
        <c:axId val="66724992"/>
        <c:scaling>
          <c:orientation val="minMax"/>
        </c:scaling>
        <c:delete val="1"/>
        <c:axPos val="b"/>
        <c:tickLblPos val="none"/>
        <c:crossAx val="66726528"/>
        <c:crossesAt val="0"/>
        <c:auto val="1"/>
        <c:lblAlgn val="ctr"/>
        <c:lblOffset val="100"/>
      </c:catAx>
      <c:valAx>
        <c:axId val="66726528"/>
        <c:scaling>
          <c:orientation val="minMax"/>
          <c:max val="800"/>
          <c:min val="0"/>
        </c:scaling>
        <c:axPos val="l"/>
        <c:numFmt formatCode="General" sourceLinked="1"/>
        <c:tickLblPos val="none"/>
        <c:crossAx val="66724992"/>
        <c:crosses val="autoZero"/>
        <c:crossBetween val="between"/>
        <c:minorUnit val="40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8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4.0772427252022007E-2"/>
          <c:w val="0.96783625730994161"/>
          <c:h val="0.79920180103370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 квартал 2016 року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w="0" h="635000"/>
            </a:sp3d>
          </c:spPr>
          <c:dLbls>
            <c:dLbl>
              <c:idx val="0"/>
              <c:layout>
                <c:manualLayout>
                  <c:x val="2.923976608187156E-3"/>
                  <c:y val="7.808224614953431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3859649122807015E-3"/>
                  <c:y val="8.366013760775153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4619883040935728E-3"/>
                  <c:y val="1.171241926508532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923976608187156E-3"/>
                  <c:y val="1.464052408135658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86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Податок на доходи фізичних осіб</c:v>
                </c:pt>
                <c:pt idx="1">
                  <c:v>Акцизний податок</c:v>
                </c:pt>
                <c:pt idx="2">
                  <c:v>Плата за землю</c:v>
                </c:pt>
                <c:pt idx="3">
                  <c:v>Єдиний податок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100.8</c:v>
                </c:pt>
                <c:pt idx="1">
                  <c:v>19.600000000000001</c:v>
                </c:pt>
                <c:pt idx="2">
                  <c:v>20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 квартал 2017 року</c:v>
                </c:pt>
              </c:strCache>
            </c:strRef>
          </c:tx>
          <c:spPr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scene3d>
              <a:camera prst="orthographicFront"/>
              <a:lightRig rig="soft" dir="t">
                <a:rot lat="0" lon="0" rev="7800000"/>
              </a:lightRig>
            </a:scene3d>
            <a:sp3d prstMaterial="metal">
              <a:bevelT w="0" h="635000"/>
              <a:bevelB w="0" h="0"/>
            </a:sp3d>
          </c:spPr>
          <c:dLbls>
            <c:dLbl>
              <c:idx val="0"/>
              <c:layout>
                <c:manualLayout>
                  <c:x val="-2.923976608187156E-3"/>
                  <c:y val="6.553322550837148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4619883040935728E-3"/>
                  <c:y val="1.26885090989458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4619883040935728E-3"/>
                  <c:y val="1.129411857704645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0233918128654797E-2"/>
                  <c:y val="8.7843144488139128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86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Податок на доходи фізичних осіб</c:v>
                </c:pt>
                <c:pt idx="1">
                  <c:v>Акцизний податок</c:v>
                </c:pt>
                <c:pt idx="2">
                  <c:v>Плата за землю</c:v>
                </c:pt>
                <c:pt idx="3">
                  <c:v>Єдиний податок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149.30000000000001</c:v>
                </c:pt>
                <c:pt idx="1">
                  <c:v>30.4</c:v>
                </c:pt>
                <c:pt idx="2">
                  <c:v>23.6</c:v>
                </c:pt>
                <c:pt idx="3">
                  <c:v>33.6</c:v>
                </c:pt>
              </c:numCache>
            </c:numRef>
          </c:val>
        </c:ser>
        <c:gapWidth val="31"/>
        <c:overlap val="-2"/>
        <c:axId val="90255360"/>
        <c:axId val="90256896"/>
      </c:barChart>
      <c:catAx>
        <c:axId val="90255360"/>
        <c:scaling>
          <c:orientation val="minMax"/>
        </c:scaling>
        <c:axPos val="b"/>
        <c:numFmt formatCode="General" sourceLinked="1"/>
        <c:tickLblPos val="nextTo"/>
        <c:crossAx val="90256896"/>
        <c:crosses val="autoZero"/>
        <c:auto val="1"/>
        <c:lblAlgn val="ctr"/>
        <c:lblOffset val="100"/>
      </c:catAx>
      <c:valAx>
        <c:axId val="90256896"/>
        <c:scaling>
          <c:orientation val="minMax"/>
        </c:scaling>
        <c:delete val="1"/>
        <c:axPos val="l"/>
        <c:numFmt formatCode="#,##0.0" sourceLinked="1"/>
        <c:tickLblPos val="none"/>
        <c:crossAx val="90255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818210916540153"/>
          <c:y val="0"/>
          <c:w val="0.57913298531696666"/>
          <c:h val="9.5151263986738524E-2"/>
        </c:manualLayout>
      </c:layout>
    </c:legend>
    <c:plotVisOnly val="1"/>
    <c:dispBlanksAs val="gap"/>
  </c:chart>
  <c:txPr>
    <a:bodyPr/>
    <a:lstStyle/>
    <a:p>
      <a:pPr>
        <a:defRPr sz="1772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277777777777815E-2"/>
          <c:y val="2.6788368057220555E-2"/>
          <c:w val="0.95348961067367777"/>
          <c:h val="0.886003317385601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 квартал 2016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Оплата праці із нарахуваннями</c:v>
                </c:pt>
                <c:pt idx="1">
                  <c:v>Оплата енергоносіїв</c:v>
                </c:pt>
                <c:pt idx="2">
                  <c:v>Продукти харчування та медикаменти</c:v>
                </c:pt>
                <c:pt idx="3">
                  <c:v>Поточні трансферти іншим бюджетам</c:v>
                </c:pt>
                <c:pt idx="4">
                  <c:v>Соціальне забезпечення</c:v>
                </c:pt>
                <c:pt idx="5">
                  <c:v>Незахищені статті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180</c:v>
                </c:pt>
                <c:pt idx="1">
                  <c:v>60.1</c:v>
                </c:pt>
                <c:pt idx="2">
                  <c:v>26</c:v>
                </c:pt>
                <c:pt idx="3">
                  <c:v>40</c:v>
                </c:pt>
                <c:pt idx="4">
                  <c:v>40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 квартал 2017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Оплата праці із нарахуваннями</c:v>
                </c:pt>
                <c:pt idx="1">
                  <c:v>Оплата енергоносіїв</c:v>
                </c:pt>
                <c:pt idx="2">
                  <c:v>Продукти харчування та медикаменти</c:v>
                </c:pt>
                <c:pt idx="3">
                  <c:v>Поточні трансферти іншим бюджетам</c:v>
                </c:pt>
                <c:pt idx="4">
                  <c:v>Соціальне забезпечення</c:v>
                </c:pt>
                <c:pt idx="5">
                  <c:v>Незахищені статті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391.8</c:v>
                </c:pt>
                <c:pt idx="1">
                  <c:v>115</c:v>
                </c:pt>
                <c:pt idx="2">
                  <c:v>40</c:v>
                </c:pt>
                <c:pt idx="3">
                  <c:v>80</c:v>
                </c:pt>
                <c:pt idx="4">
                  <c:v>20</c:v>
                </c:pt>
                <c:pt idx="5">
                  <c:v>165</c:v>
                </c:pt>
              </c:numCache>
            </c:numRef>
          </c:val>
        </c:ser>
        <c:shape val="cylinder"/>
        <c:axId val="103052800"/>
        <c:axId val="103054336"/>
        <c:axId val="0"/>
      </c:bar3DChart>
      <c:catAx>
        <c:axId val="10305280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9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054336"/>
        <c:crosses val="autoZero"/>
        <c:auto val="1"/>
        <c:lblAlgn val="ctr"/>
        <c:lblOffset val="100"/>
      </c:catAx>
      <c:valAx>
        <c:axId val="103054336"/>
        <c:scaling>
          <c:orientation val="minMax"/>
        </c:scaling>
        <c:delete val="1"/>
        <c:axPos val="l"/>
        <c:numFmt formatCode="General" sourceLinked="1"/>
        <c:tickLblPos val="none"/>
        <c:crossAx val="103052800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8960077358751446"/>
          <c:y val="0.27411271915032981"/>
          <c:w val="0.18678811990606503"/>
          <c:h val="0.1351847778804186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0"/>
      <c:rotY val="0"/>
      <c:depthPercent val="90"/>
      <c:rAngAx val="1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bevelB w="254000"/>
        </a:sp3d>
      </c:spPr>
    </c:floor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T h="6350"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 h="6350"/>
        </a:sp3d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Утримання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cat>
            <c:strRef>
              <c:f>Лист1!$A$2:$A$7</c:f>
              <c:strCache>
                <c:ptCount val="6"/>
                <c:pt idx="0">
                  <c:v>освіта 16</c:v>
                </c:pt>
                <c:pt idx="1">
                  <c:v>освіта 17</c:v>
                </c:pt>
                <c:pt idx="2">
                  <c:v>школи 16</c:v>
                </c:pt>
                <c:pt idx="3">
                  <c:v>школи 17</c:v>
                </c:pt>
                <c:pt idx="4">
                  <c:v>садіки 16</c:v>
                </c:pt>
                <c:pt idx="5">
                  <c:v>садіки 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200</c:v>
                </c:pt>
                <c:pt idx="1">
                  <c:v>180</c:v>
                </c:pt>
                <c:pt idx="2">
                  <c:v>100</c:v>
                </c:pt>
                <c:pt idx="3">
                  <c:v>180</c:v>
                </c:pt>
                <c:pt idx="4">
                  <c:v>90</c:v>
                </c:pt>
                <c:pt idx="5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Харчування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cat>
            <c:strRef>
              <c:f>Лист1!$A$2:$A$7</c:f>
              <c:strCache>
                <c:ptCount val="6"/>
                <c:pt idx="0">
                  <c:v>освіта 16</c:v>
                </c:pt>
                <c:pt idx="1">
                  <c:v>освіта 17</c:v>
                </c:pt>
                <c:pt idx="2">
                  <c:v>школи 16</c:v>
                </c:pt>
                <c:pt idx="3">
                  <c:v>школи 17</c:v>
                </c:pt>
                <c:pt idx="4">
                  <c:v>садіки 16</c:v>
                </c:pt>
                <c:pt idx="5">
                  <c:v>садіки 17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250</c:v>
                </c:pt>
                <c:pt idx="1">
                  <c:v>300</c:v>
                </c:pt>
                <c:pt idx="2">
                  <c:v>200</c:v>
                </c:pt>
                <c:pt idx="3">
                  <c:v>300</c:v>
                </c:pt>
                <c:pt idx="4">
                  <c:v>200</c:v>
                </c:pt>
                <c:pt idx="5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Енергоносії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cat>
            <c:strRef>
              <c:f>Лист1!$A$2:$A$7</c:f>
              <c:strCache>
                <c:ptCount val="6"/>
                <c:pt idx="0">
                  <c:v>освіта 16</c:v>
                </c:pt>
                <c:pt idx="1">
                  <c:v>освіта 17</c:v>
                </c:pt>
                <c:pt idx="2">
                  <c:v>школи 16</c:v>
                </c:pt>
                <c:pt idx="3">
                  <c:v>школи 17</c:v>
                </c:pt>
                <c:pt idx="4">
                  <c:v>садіки 16</c:v>
                </c:pt>
                <c:pt idx="5">
                  <c:v>садіки 17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400</c:v>
                </c:pt>
                <c:pt idx="1">
                  <c:v>420</c:v>
                </c:pt>
                <c:pt idx="2">
                  <c:v>300</c:v>
                </c:pt>
                <c:pt idx="3">
                  <c:v>500</c:v>
                </c:pt>
                <c:pt idx="4">
                  <c:v>400</c:v>
                </c:pt>
                <c:pt idx="5">
                  <c:v>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Заробітна плата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40000" dir="5940000" sx="107000" sy="107000" rotWithShape="0">
                <a:srgbClr val="000000">
                  <a:alpha val="38000"/>
                </a:srgbClr>
              </a:outerShdw>
            </a:effectLst>
          </c:spPr>
          <c:pictureOptions>
            <c:pictureFormat val="stretch"/>
          </c:pictureOptions>
          <c:cat>
            <c:strRef>
              <c:f>Лист1!$A$2:$A$7</c:f>
              <c:strCache>
                <c:ptCount val="6"/>
                <c:pt idx="0">
                  <c:v>освіта 16</c:v>
                </c:pt>
                <c:pt idx="1">
                  <c:v>освіта 17</c:v>
                </c:pt>
                <c:pt idx="2">
                  <c:v>школи 16</c:v>
                </c:pt>
                <c:pt idx="3">
                  <c:v>школи 17</c:v>
                </c:pt>
                <c:pt idx="4">
                  <c:v>садіки 16</c:v>
                </c:pt>
                <c:pt idx="5">
                  <c:v>садіки 17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650</c:v>
                </c:pt>
                <c:pt idx="1">
                  <c:v>1300</c:v>
                </c:pt>
                <c:pt idx="2">
                  <c:v>750</c:v>
                </c:pt>
                <c:pt idx="3">
                  <c:v>1000</c:v>
                </c:pt>
                <c:pt idx="4">
                  <c:v>420</c:v>
                </c:pt>
                <c:pt idx="5">
                  <c:v>750</c:v>
                </c:pt>
              </c:numCache>
            </c:numRef>
          </c:val>
        </c:ser>
        <c:gapWidth val="55"/>
        <c:gapDepth val="55"/>
        <c:shape val="cylinder"/>
        <c:axId val="88176896"/>
        <c:axId val="88178688"/>
        <c:axId val="0"/>
      </c:bar3DChart>
      <c:catAx>
        <c:axId val="88176896"/>
        <c:scaling>
          <c:orientation val="minMax"/>
        </c:scaling>
        <c:axPos val="b"/>
        <c:majorTickMark val="none"/>
        <c:tickLblPos val="none"/>
        <c:crossAx val="88178688"/>
        <c:crossesAt val="0"/>
        <c:auto val="1"/>
        <c:lblAlgn val="ctr"/>
        <c:lblOffset val="100"/>
      </c:catAx>
      <c:valAx>
        <c:axId val="88178688"/>
        <c:scaling>
          <c:orientation val="minMax"/>
          <c:max val="2000"/>
          <c:min val="0"/>
        </c:scaling>
        <c:axPos val="l"/>
        <c:numFmt formatCode="General" sourceLinked="1"/>
        <c:majorTickMark val="none"/>
        <c:tickLblPos val="none"/>
        <c:crossAx val="8817689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85"/>
      </a:pPr>
      <a:endParaRPr lang="ru-RU"/>
    </a:p>
  </c:txPr>
  <c:externalData r:id="rId4"/>
  <c:userShapes r:id="rId5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F2560-018D-4591-A475-C6748FF80A8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21D83C-781B-4FE3-AB32-E4360213A151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uk-UA" dirty="0" smtClean="0"/>
            <a:t>Програми соціального захисту населення </a:t>
          </a:r>
          <a:br>
            <a:rPr lang="uk-UA" dirty="0" smtClean="0"/>
          </a:br>
          <a:r>
            <a:rPr lang="uk-UA" dirty="0" smtClean="0"/>
            <a:t>5,2 млн.грн (71,2%)</a:t>
          </a:r>
          <a:endParaRPr lang="uk-UA" dirty="0"/>
        </a:p>
      </dgm:t>
    </dgm:pt>
    <dgm:pt modelId="{D94CDB43-4067-487D-AADE-FCC207D7A763}" type="parTrans" cxnId="{016695F1-C49D-41A7-843E-948F1FA00C34}">
      <dgm:prSet/>
      <dgm:spPr/>
      <dgm:t>
        <a:bodyPr/>
        <a:lstStyle/>
        <a:p>
          <a:endParaRPr lang="uk-UA"/>
        </a:p>
      </dgm:t>
    </dgm:pt>
    <dgm:pt modelId="{2A788D69-D6CB-4C34-B7B8-4F4E5854D55E}" type="sibTrans" cxnId="{016695F1-C49D-41A7-843E-948F1FA00C34}">
      <dgm:prSet/>
      <dgm:spPr/>
      <dgm:t>
        <a:bodyPr/>
        <a:lstStyle/>
        <a:p>
          <a:endParaRPr lang="uk-UA"/>
        </a:p>
      </dgm:t>
    </dgm:pt>
    <dgm:pt modelId="{6FC5D342-CABC-455D-B44A-EA828AF41B72}">
      <dgm:prSet phldrT="[Текст]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uk-UA" dirty="0" smtClean="0"/>
            <a:t>Утримання установ соціального захисту </a:t>
          </a:r>
          <a:br>
            <a:rPr lang="uk-UA" dirty="0" smtClean="0"/>
          </a:br>
          <a:r>
            <a:rPr lang="uk-UA" dirty="0" smtClean="0"/>
            <a:t>2,1 млн.грн (28,8 %)</a:t>
          </a:r>
          <a:endParaRPr lang="uk-UA" dirty="0"/>
        </a:p>
      </dgm:t>
    </dgm:pt>
    <dgm:pt modelId="{FF592F4F-758C-4621-9682-CC27A178D4BA}" type="parTrans" cxnId="{4F051F60-84E0-4ECD-B9F9-5D253D38536A}">
      <dgm:prSet/>
      <dgm:spPr/>
      <dgm:t>
        <a:bodyPr/>
        <a:lstStyle/>
        <a:p>
          <a:endParaRPr lang="uk-UA"/>
        </a:p>
      </dgm:t>
    </dgm:pt>
    <dgm:pt modelId="{C8CDE7F5-F98B-4D79-9E50-513B658C41C6}" type="sibTrans" cxnId="{4F051F60-84E0-4ECD-B9F9-5D253D38536A}">
      <dgm:prSet/>
      <dgm:spPr/>
      <dgm:t>
        <a:bodyPr/>
        <a:lstStyle/>
        <a:p>
          <a:endParaRPr lang="uk-UA"/>
        </a:p>
      </dgm:t>
    </dgm:pt>
    <dgm:pt modelId="{E28DCF2F-5646-4DD0-B5B8-77AF162A7EC4}" type="pres">
      <dgm:prSet presAssocID="{73FF2560-018D-4591-A475-C6748FF80A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95294BE-07C4-43C3-AE81-D74AF055D2E5}" type="pres">
      <dgm:prSet presAssocID="{2521D83C-781B-4FE3-AB32-E4360213A151}" presName="arrow" presStyleLbl="node1" presStyleIdx="0" presStyleCnt="2" custRadScaleRad="96879" custRadScaleInc="514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F8001C-6353-4BEE-AC1D-95CDA2FBF3C2}" type="pres">
      <dgm:prSet presAssocID="{6FC5D342-CABC-455D-B44A-EA828AF41B72}" presName="arrow" presStyleLbl="node1" presStyleIdx="1" presStyleCnt="2" custRadScaleRad="87029" custRadScaleInc="466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4233293-2861-411B-92F9-33CBF6FB4ECD}" type="presOf" srcId="{73FF2560-018D-4591-A475-C6748FF80A89}" destId="{E28DCF2F-5646-4DD0-B5B8-77AF162A7EC4}" srcOrd="0" destOrd="0" presId="urn:microsoft.com/office/officeart/2005/8/layout/arrow5"/>
    <dgm:cxn modelId="{4F051F60-84E0-4ECD-B9F9-5D253D38536A}" srcId="{73FF2560-018D-4591-A475-C6748FF80A89}" destId="{6FC5D342-CABC-455D-B44A-EA828AF41B72}" srcOrd="1" destOrd="0" parTransId="{FF592F4F-758C-4621-9682-CC27A178D4BA}" sibTransId="{C8CDE7F5-F98B-4D79-9E50-513B658C41C6}"/>
    <dgm:cxn modelId="{F814B9DD-E7A7-48A3-A97F-F4A3BAB57114}" type="presOf" srcId="{2521D83C-781B-4FE3-AB32-E4360213A151}" destId="{395294BE-07C4-43C3-AE81-D74AF055D2E5}" srcOrd="0" destOrd="0" presId="urn:microsoft.com/office/officeart/2005/8/layout/arrow5"/>
    <dgm:cxn modelId="{016695F1-C49D-41A7-843E-948F1FA00C34}" srcId="{73FF2560-018D-4591-A475-C6748FF80A89}" destId="{2521D83C-781B-4FE3-AB32-E4360213A151}" srcOrd="0" destOrd="0" parTransId="{D94CDB43-4067-487D-AADE-FCC207D7A763}" sibTransId="{2A788D69-D6CB-4C34-B7B8-4F4E5854D55E}"/>
    <dgm:cxn modelId="{3FAE7FCF-6CBC-421A-801B-000F1ACC1134}" type="presOf" srcId="{6FC5D342-CABC-455D-B44A-EA828AF41B72}" destId="{85F8001C-6353-4BEE-AC1D-95CDA2FBF3C2}" srcOrd="0" destOrd="0" presId="urn:microsoft.com/office/officeart/2005/8/layout/arrow5"/>
    <dgm:cxn modelId="{A36DC630-135B-4757-873E-B560E7CA3CCE}" type="presParOf" srcId="{E28DCF2F-5646-4DD0-B5B8-77AF162A7EC4}" destId="{395294BE-07C4-43C3-AE81-D74AF055D2E5}" srcOrd="0" destOrd="0" presId="urn:microsoft.com/office/officeart/2005/8/layout/arrow5"/>
    <dgm:cxn modelId="{B207AF03-96E9-41A4-BF6B-EBD3BA610E81}" type="presParOf" srcId="{E28DCF2F-5646-4DD0-B5B8-77AF162A7EC4}" destId="{85F8001C-6353-4BEE-AC1D-95CDA2FBF3C2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0.40828</cdr:x>
      <cdr:y>0.59694</cdr:y>
    </cdr:from>
    <cdr:to>
      <cdr:x>0.59309</cdr:x>
      <cdr:y>0.64807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1858" y="3357586"/>
          <a:ext cx="15573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0.43974</cdr:x>
      <cdr:y>0.6044</cdr:y>
    </cdr:from>
    <cdr:to>
      <cdr:x>0.56027</cdr:x>
      <cdr:y>0.77514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4037009" y="3929068"/>
          <a:ext cx="1106530" cy="1109973"/>
        </a:xfrm>
        <a:prstGeom xmlns:a="http://schemas.openxmlformats.org/drawingml/2006/main" prst="straightConnector1">
          <a:avLst/>
        </a:prstGeom>
        <a:ln xmlns:a="http://schemas.openxmlformats.org/drawingml/2006/main" w="6032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0.47148</cdr:x>
      <cdr:y>0.70423</cdr:y>
    </cdr:from>
    <cdr:to>
      <cdr:x>0.53374</cdr:x>
      <cdr:y>0.8181</cdr:y>
    </cdr:to>
    <cdr:sp macro="" textlink="">
      <cdr:nvSpPr>
        <cdr:cNvPr id="10" name="TextBox 9"/>
        <cdr:cNvSpPr txBox="1"/>
      </cdr:nvSpPr>
      <cdr:spPr>
        <a:xfrm xmlns:a="http://schemas.openxmlformats.org/drawingml/2006/main" rot="21012900">
          <a:off x="4328405" y="4427163"/>
          <a:ext cx="571579" cy="71586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21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dirty="0" smtClean="0">
              <a:solidFill>
                <a:srgbClr val="000000"/>
              </a:solidFill>
            </a:rPr>
            <a:t>2,5 рази</a:t>
          </a:r>
          <a:endParaRPr lang="uk-UA" sz="14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0.0389</cdr:x>
      <cdr:y>0</cdr:y>
    </cdr:from>
    <cdr:to>
      <cdr:x>0.35794</cdr:x>
      <cdr:y>0.05494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57158" y="0"/>
          <a:ext cx="2928958" cy="357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І квартал 2016 року – 417,4</a:t>
          </a:r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млн грн</a:t>
          </a:r>
          <a:endParaRPr lang="uk-UA" sz="16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0.52136</cdr:x>
      <cdr:y>0</cdr:y>
    </cdr:from>
    <cdr:to>
      <cdr:x>0.83262</cdr:x>
      <cdr:y>0.03333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86314" y="0"/>
          <a:ext cx="2857520" cy="21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             </a:t>
          </a:r>
          <a:r>
            <a:rPr lang="uk-U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І квартал 2017 року</a:t>
          </a:r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−</a:t>
          </a:r>
          <a:r>
            <a:rPr lang="uk-U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 751,2 млн грн</a:t>
          </a:r>
          <a:endParaRPr lang="uk-UA" sz="16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0.6748</cdr:x>
      <cdr:y>0.20145</cdr:y>
    </cdr:from>
    <cdr:to>
      <cdr:x>0.78099</cdr:x>
      <cdr:y>0.33734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929354" y="1071570"/>
          <a:ext cx="92869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0.66667</cdr:x>
      <cdr:y>0.62362</cdr:y>
    </cdr:from>
    <cdr:to>
      <cdr:x>0.78099</cdr:x>
      <cdr:y>0.73248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857916" y="3286148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0.43196</cdr:x>
      <cdr:y>0.24176</cdr:y>
    </cdr:from>
    <cdr:to>
      <cdr:x>0.57202</cdr:x>
      <cdr:y>0.50549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 flipV="1">
          <a:off x="3965571" y="1571613"/>
          <a:ext cx="1285883" cy="1714510"/>
        </a:xfrm>
        <a:prstGeom xmlns:a="http://schemas.openxmlformats.org/drawingml/2006/main" prst="straightConnector1">
          <a:avLst/>
        </a:prstGeom>
        <a:ln xmlns:a="http://schemas.openxmlformats.org/drawingml/2006/main" w="69850">
          <a:solidFill>
            <a:srgbClr val="BB15A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0.44149</cdr:x>
      <cdr:y>0.38729</cdr:y>
    </cdr:from>
    <cdr:to>
      <cdr:x>0.5102</cdr:x>
      <cdr:y>0.45832</cdr:y>
    </cdr:to>
    <cdr:sp macro="" textlink="">
      <cdr:nvSpPr>
        <cdr:cNvPr id="22" name="TextBox 21"/>
        <cdr:cNvSpPr txBox="1"/>
      </cdr:nvSpPr>
      <cdr:spPr>
        <a:xfrm xmlns:a="http://schemas.openxmlformats.org/drawingml/2006/main" rot="-1800000">
          <a:off x="4053117" y="2517699"/>
          <a:ext cx="630807" cy="46178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15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dirty="0" smtClean="0">
              <a:solidFill>
                <a:srgbClr val="000000"/>
              </a:solidFill>
            </a:rPr>
            <a:t>142,7%</a:t>
          </a:r>
          <a:endParaRPr lang="uk-UA" sz="14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0.15563</cdr:x>
      <cdr:y>0.06003</cdr:y>
    </cdr:from>
    <cdr:to>
      <cdr:x>0.28793</cdr:x>
      <cdr:y>0.12966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428727" y="369546"/>
          <a:ext cx="1214447" cy="428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0.62647</cdr:x>
      <cdr:y>0.06003</cdr:y>
    </cdr:from>
    <cdr:to>
      <cdr:x>0.78211</cdr:x>
      <cdr:y>0.11805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51008" y="369546"/>
          <a:ext cx="142876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0.10894</cdr:x>
      <cdr:y>0.67033</cdr:y>
    </cdr:from>
    <cdr:to>
      <cdr:x>0.1245</cdr:x>
      <cdr:y>0.93407</cdr:y>
    </cdr:to>
    <cdr:sp macro="" textlink="">
      <cdr:nvSpPr>
        <cdr:cNvPr id="23" name="Левая фигурная скобка 22"/>
        <cdr:cNvSpPr/>
      </cdr:nvSpPr>
      <cdr:spPr>
        <a:xfrm xmlns:a="http://schemas.openxmlformats.org/drawingml/2006/main">
          <a:off x="1000100" y="4357696"/>
          <a:ext cx="142876" cy="171451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0.6867</cdr:y>
    </cdr:from>
    <cdr:to>
      <cdr:x>0.14062</cdr:x>
      <cdr:y>0.83678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0" y="2943374"/>
          <a:ext cx="1290964" cy="643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Трансферти   </a:t>
          </a:r>
        </a:p>
        <a:p xmlns:a="http://schemas.openxmlformats.org/drawingml/2006/main">
          <a:r>
            <a:rPr lang="uk-UA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234,3 млн.грн. </a:t>
          </a:r>
        </a:p>
        <a:p xmlns:a="http://schemas.openxmlformats.org/drawingml/2006/main">
          <a:r>
            <a:rPr lang="uk-UA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(56,1%) </a:t>
          </a:r>
        </a:p>
      </cdr:txBody>
    </cdr:sp>
  </cdr:relSizeAnchor>
  <cdr:relSizeAnchor xmlns:cdr="http://schemas.openxmlformats.org/drawingml/2006/chartDrawing">
    <cdr:from>
      <cdr:x>0.89063</cdr:x>
      <cdr:y>0.29885</cdr:y>
    </cdr:from>
    <cdr:to>
      <cdr:x>0.99063</cdr:x>
      <cdr:y>0.44598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8143900" y="18573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0.86772</cdr:x>
      <cdr:y>0.38461</cdr:y>
    </cdr:from>
    <cdr:to>
      <cdr:x>0.89867</cdr:x>
      <cdr:y>0.93407</cdr:y>
    </cdr:to>
    <cdr:sp macro="" textlink="">
      <cdr:nvSpPr>
        <cdr:cNvPr id="27" name="Правая фигурная скобка 26"/>
        <cdr:cNvSpPr/>
      </cdr:nvSpPr>
      <cdr:spPr>
        <a:xfrm xmlns:a="http://schemas.openxmlformats.org/drawingml/2006/main">
          <a:off x="7966099" y="2500308"/>
          <a:ext cx="284164" cy="3571900"/>
        </a:xfrm>
        <a:prstGeom xmlns:a="http://schemas.openxmlformats.org/drawingml/2006/main" prst="rightBrace">
          <a:avLst>
            <a:gd name="adj1" fmla="val 0"/>
            <a:gd name="adj2" fmla="val 49612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0.43196</cdr:x>
      <cdr:y>0.67033</cdr:y>
    </cdr:from>
    <cdr:to>
      <cdr:x>0.44752</cdr:x>
      <cdr:y>0.93334</cdr:y>
    </cdr:to>
    <cdr:sp macro="" textlink="">
      <cdr:nvSpPr>
        <cdr:cNvPr id="28" name="Правая фигурная скобка 27"/>
        <cdr:cNvSpPr/>
      </cdr:nvSpPr>
      <cdr:spPr>
        <a:xfrm xmlns:a="http://schemas.openxmlformats.org/drawingml/2006/main">
          <a:off x="3965572" y="4357696"/>
          <a:ext cx="142876" cy="170977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0.5409</cdr:x>
      <cdr:y>0.38461</cdr:y>
    </cdr:from>
    <cdr:to>
      <cdr:x>0.57202</cdr:x>
      <cdr:y>0.93407</cdr:y>
    </cdr:to>
    <cdr:sp macro="" textlink="">
      <cdr:nvSpPr>
        <cdr:cNvPr id="29" name="Левая фигурная скобка 28"/>
        <cdr:cNvSpPr/>
      </cdr:nvSpPr>
      <cdr:spPr>
        <a:xfrm xmlns:a="http://schemas.openxmlformats.org/drawingml/2006/main">
          <a:off x="4965703" y="2500308"/>
          <a:ext cx="285752" cy="3571900"/>
        </a:xfrm>
        <a:prstGeom xmlns:a="http://schemas.openxmlformats.org/drawingml/2006/main" prst="leftBrace">
          <a:avLst>
            <a:gd name="adj1" fmla="val 8333"/>
            <a:gd name="adj2" fmla="val 49612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0.44354</cdr:x>
      <cdr:y>0.91482</cdr:y>
    </cdr:from>
    <cdr:to>
      <cdr:x>0.53692</cdr:x>
      <cdr:y>0.96349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071925" y="5370531"/>
          <a:ext cx="857276" cy="28575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0.2101</cdr:x>
      <cdr:y>0.7033</cdr:y>
    </cdr:from>
    <cdr:to>
      <cdr:x>0.34861</cdr:x>
      <cdr:y>0.75824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1928826" y="4572010"/>
          <a:ext cx="1271593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0.21788</cdr:x>
      <cdr:y>0.65927</cdr:y>
    </cdr:from>
    <cdr:to>
      <cdr:x>0.35639</cdr:x>
      <cdr:y>0.73229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2000232" y="3870333"/>
          <a:ext cx="127159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0.22186</cdr:x>
      <cdr:y>0.48352</cdr:y>
    </cdr:from>
    <cdr:to>
      <cdr:x>0.36037</cdr:x>
      <cdr:y>0.54945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2036745" y="3143250"/>
          <a:ext cx="1271593" cy="4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/>
            <a:t>Податкові та</a:t>
          </a:r>
        </a:p>
        <a:p xmlns:a="http://schemas.openxmlformats.org/drawingml/2006/main">
          <a:pPr algn="ctr"/>
          <a:r>
            <a:rPr lang="uk-UA" sz="1400" dirty="0" smtClean="0"/>
            <a:t> неподаткові доходи</a:t>
          </a:r>
          <a:endParaRPr lang="uk-UA" sz="1400" dirty="0"/>
        </a:p>
      </cdr:txBody>
    </cdr:sp>
  </cdr:relSizeAnchor>
  <cdr:relSizeAnchor xmlns:cdr="http://schemas.openxmlformats.org/drawingml/2006/chartDrawing">
    <cdr:from>
      <cdr:x>0.22566</cdr:x>
      <cdr:y>0.7033</cdr:y>
    </cdr:from>
    <cdr:to>
      <cdr:x>0.32526</cdr:x>
      <cdr:y>0.76923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2071670" y="4572010"/>
          <a:ext cx="914379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chemeClr val="bg1"/>
              </a:solidFill>
            </a:rPr>
            <a:t>Субвенції на</a:t>
          </a:r>
        </a:p>
        <a:p xmlns:a="http://schemas.openxmlformats.org/drawingml/2006/main">
          <a:pPr algn="ctr"/>
          <a:r>
            <a:rPr lang="uk-UA" sz="1400" dirty="0" smtClean="0">
              <a:solidFill>
                <a:schemeClr val="bg1"/>
              </a:solidFill>
            </a:rPr>
            <a:t> соціальний захист</a:t>
          </a:r>
          <a:endParaRPr lang="uk-UA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0.18675</cdr:x>
      <cdr:y>0.85715</cdr:y>
    </cdr:from>
    <cdr:to>
      <cdr:x>0.34238</cdr:x>
      <cdr:y>0.9011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1714461" y="5572142"/>
          <a:ext cx="1428763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/>
            <a:t>Освітня субвенція          42,3</a:t>
          </a:r>
          <a:endParaRPr lang="uk-UA" sz="1400" dirty="0"/>
        </a:p>
      </cdr:txBody>
    </cdr:sp>
  </cdr:relSizeAnchor>
  <cdr:relSizeAnchor xmlns:cdr="http://schemas.openxmlformats.org/drawingml/2006/chartDrawing">
    <cdr:from>
      <cdr:x>0.22775</cdr:x>
      <cdr:y>0.91175</cdr:y>
    </cdr:from>
    <cdr:to>
      <cdr:x>0.22775</cdr:x>
      <cdr:y>0.944</cdr:y>
    </cdr:to>
    <cdr:sp macro="" textlink="">
      <cdr:nvSpPr>
        <cdr:cNvPr id="35" name="TextBox 34"/>
        <cdr:cNvSpPr txBox="1"/>
      </cdr:nvSpPr>
      <cdr:spPr>
        <a:xfrm xmlns:a="http://schemas.openxmlformats.org/drawingml/2006/main">
          <a:off x="2071670" y="58578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0.16341</cdr:x>
      <cdr:y>0.85934</cdr:y>
    </cdr:from>
    <cdr:to>
      <cdr:x>0.38907</cdr:x>
      <cdr:y>1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1500166" y="5586412"/>
          <a:ext cx="207170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0.1596</cdr:x>
      <cdr:y>0.9011</cdr:y>
    </cdr:from>
    <cdr:to>
      <cdr:x>0.40083</cdr:x>
      <cdr:y>0.95605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465241" y="5857894"/>
          <a:ext cx="221457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0.15182</cdr:x>
      <cdr:y>0.9011</cdr:y>
    </cdr:from>
    <cdr:to>
      <cdr:x>0.40861</cdr:x>
      <cdr:y>1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1393803" y="5857894"/>
          <a:ext cx="2357454" cy="642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uk-UA" sz="1400" kern="1200" dirty="0">
              <a:solidFill>
                <a:schemeClr val="tx1"/>
              </a:solidFill>
              <a:latin typeface="Calibri" pitchFamily="34" charset="0"/>
              <a:cs typeface="Arial" charset="0"/>
            </a:rPr>
            <a:t>Медична субвенція       </a:t>
          </a:r>
          <a:r>
            <a:rPr lang="uk-UA" sz="1400" kern="1200" dirty="0" smtClean="0">
              <a:solidFill>
                <a:schemeClr val="tx1"/>
              </a:solidFill>
              <a:latin typeface="Calibri" pitchFamily="34" charset="0"/>
              <a:cs typeface="Arial" charset="0"/>
            </a:rPr>
            <a:t>  </a:t>
          </a:r>
          <a:r>
            <a:rPr lang="uk-UA" sz="1400" kern="1200" dirty="0">
              <a:solidFill>
                <a:schemeClr val="tx1"/>
              </a:solidFill>
              <a:latin typeface="Calibri" pitchFamily="34" charset="0"/>
              <a:cs typeface="Arial" charset="0"/>
            </a:rPr>
            <a:t>38,7</a:t>
          </a:r>
        </a:p>
      </cdr:txBody>
    </cdr:sp>
  </cdr:relSizeAnchor>
  <cdr:relSizeAnchor xmlns:cdr="http://schemas.openxmlformats.org/drawingml/2006/chartDrawing">
    <cdr:from>
      <cdr:x>0.65762</cdr:x>
      <cdr:y>0.27472</cdr:y>
    </cdr:from>
    <cdr:to>
      <cdr:x>0.81947</cdr:x>
      <cdr:y>0.35165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6037273" y="1785928"/>
          <a:ext cx="14859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244,7      32,5%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0.19851</cdr:x>
      <cdr:y>0.57143</cdr:y>
    </cdr:from>
    <cdr:to>
      <cdr:x>0.3448</cdr:x>
      <cdr:y>0.68132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1822431" y="3714754"/>
          <a:ext cx="134302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171,5               41,1 %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0.46308</cdr:x>
      <cdr:y>0.83517</cdr:y>
    </cdr:from>
    <cdr:to>
      <cdr:x>0.55646</cdr:x>
      <cdr:y>0.86813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4251323" y="5429266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400" dirty="0" smtClean="0"/>
            <a:t>144,0 %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0.0307</cdr:x>
      <cdr:y>0.09412</cdr:y>
    </cdr:from>
    <cdr:to>
      <cdr:x>0.13761</cdr:x>
      <cdr:y>0.17412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672" y="571484"/>
          <a:ext cx="928706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600" dirty="0" smtClean="0"/>
            <a:t>+48,1 %</a:t>
          </a:r>
          <a:endParaRPr lang="uk-UA" sz="1600" dirty="0"/>
        </a:p>
      </cdr:txBody>
    </cdr:sp>
  </cdr:relSizeAnchor>
  <cdr:relSizeAnchor xmlns:cdr="http://schemas.openxmlformats.org/drawingml/2006/chartDrawing">
    <cdr:from>
      <cdr:x>0.33498</cdr:x>
      <cdr:y>0.53333</cdr:y>
    </cdr:from>
    <cdr:to>
      <cdr:x>0.44189</cdr:x>
      <cdr:y>0.65334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9878" y="2857505"/>
          <a:ext cx="92869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0.33498</cdr:x>
      <cdr:y>0.56</cdr:y>
    </cdr:from>
    <cdr:to>
      <cdr:x>0.44189</cdr:x>
      <cdr:y>0.64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09878" y="3000381"/>
          <a:ext cx="92869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600" dirty="0" smtClean="0"/>
            <a:t>+55,4 %</a:t>
          </a:r>
          <a:endParaRPr lang="uk-UA" sz="1600" dirty="0"/>
        </a:p>
      </cdr:txBody>
    </cdr:sp>
  </cdr:relSizeAnchor>
  <cdr:relSizeAnchor xmlns:cdr="http://schemas.openxmlformats.org/drawingml/2006/chartDrawing">
    <cdr:from>
      <cdr:x>0.56524</cdr:x>
      <cdr:y>0.56</cdr:y>
    </cdr:from>
    <cdr:to>
      <cdr:x>0.68037</cdr:x>
      <cdr:y>0.61333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10142" y="3000381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600" dirty="0" smtClean="0"/>
            <a:t>+18,2 %</a:t>
          </a:r>
          <a:endParaRPr lang="uk-UA" sz="1600" dirty="0"/>
        </a:p>
      </cdr:txBody>
    </cdr:sp>
  </cdr:relSizeAnchor>
  <cdr:relSizeAnchor xmlns:cdr="http://schemas.openxmlformats.org/drawingml/2006/chartDrawing">
    <cdr:from>
      <cdr:x>0.79551</cdr:x>
      <cdr:y>0.58667</cdr:y>
    </cdr:from>
    <cdr:to>
      <cdr:x>0.90242</cdr:x>
      <cdr:y>0.68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10406" y="3143257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600" dirty="0" smtClean="0"/>
            <a:t>+39,9 %</a:t>
          </a:r>
          <a:endParaRPr lang="uk-UA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0.24219</cdr:x>
      <cdr:y>0.64384</cdr:y>
    </cdr:from>
    <cdr:to>
      <cdr:x>0.32031</cdr:x>
      <cdr:y>0.76713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46" y="3357586"/>
          <a:ext cx="71438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0.25781</cdr:x>
      <cdr:y>0.49315</cdr:y>
    </cdr:from>
    <cdr:to>
      <cdr:x>0.35781</cdr:x>
      <cdr:y>0.66849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7422" y="2571755"/>
          <a:ext cx="914400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/>
            <a:t>41,0 </a:t>
          </a:r>
          <a:br>
            <a:rPr lang="uk-UA" sz="1400" dirty="0" smtClean="0"/>
          </a:br>
          <a:r>
            <a:rPr lang="uk-UA" sz="1400" dirty="0" smtClean="0"/>
            <a:t>млн.грн.</a:t>
          </a:r>
          <a:br>
            <a:rPr lang="uk-UA" sz="1400" dirty="0" smtClean="0"/>
          </a:br>
          <a:r>
            <a:rPr lang="uk-UA" sz="1400" dirty="0" smtClean="0"/>
            <a:t>(14,7%)</a:t>
          </a:r>
          <a:endParaRPr lang="uk-UA" sz="1400" dirty="0"/>
        </a:p>
      </cdr:txBody>
    </cdr:sp>
  </cdr:relSizeAnchor>
  <cdr:relSizeAnchor xmlns:cdr="http://schemas.openxmlformats.org/drawingml/2006/chartDrawing">
    <cdr:from>
      <cdr:x>0.34375</cdr:x>
      <cdr:y>0.71233</cdr:y>
    </cdr:from>
    <cdr:to>
      <cdr:x>0.42188</cdr:x>
      <cdr:y>0.79452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43240" y="3714763"/>
          <a:ext cx="714420" cy="42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dirty="0" smtClean="0"/>
            <a:t>7,3</a:t>
          </a:r>
          <a:br>
            <a:rPr lang="uk-UA" sz="1100" dirty="0" smtClean="0"/>
          </a:br>
          <a:r>
            <a:rPr lang="uk-UA" sz="1100" dirty="0" smtClean="0"/>
            <a:t>млн.грн.</a:t>
          </a:r>
          <a:br>
            <a:rPr lang="uk-UA" sz="1100" dirty="0" smtClean="0"/>
          </a:br>
          <a:r>
            <a:rPr lang="uk-UA" dirty="0" smtClean="0"/>
            <a:t>4,2</a:t>
          </a:r>
          <a:r>
            <a:rPr lang="uk-UA" sz="1100" dirty="0" smtClean="0"/>
            <a:t>%</a:t>
          </a:r>
          <a:endParaRPr lang="uk-UA" sz="1100" dirty="0"/>
        </a:p>
      </cdr:txBody>
    </cdr:sp>
  </cdr:relSizeAnchor>
  <cdr:relSizeAnchor xmlns:cdr="http://schemas.openxmlformats.org/drawingml/2006/chartDrawing">
    <cdr:from>
      <cdr:x>0.42187</cdr:x>
      <cdr:y>0.68493</cdr:y>
    </cdr:from>
    <cdr:to>
      <cdr:x>0.50781</cdr:x>
      <cdr:y>0.78082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7579" y="3571867"/>
          <a:ext cx="785836" cy="500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dirty="0" smtClean="0"/>
            <a:t>8,6</a:t>
          </a:r>
          <a:br>
            <a:rPr lang="uk-UA" sz="1100" dirty="0" smtClean="0"/>
          </a:br>
          <a:r>
            <a:rPr lang="uk-UA" sz="1100" dirty="0" smtClean="0"/>
            <a:t>млн.грн.</a:t>
          </a:r>
          <a:br>
            <a:rPr lang="uk-UA" sz="1100" dirty="0" smtClean="0"/>
          </a:br>
          <a:r>
            <a:rPr lang="uk-UA" dirty="0" smtClean="0"/>
            <a:t>3,1</a:t>
          </a:r>
          <a:r>
            <a:rPr lang="uk-UA" sz="1100" dirty="0" smtClean="0"/>
            <a:t>%</a:t>
          </a:r>
          <a:endParaRPr lang="uk-UA" sz="1100" dirty="0"/>
        </a:p>
      </cdr:txBody>
    </cdr:sp>
  </cdr:relSizeAnchor>
  <cdr:relSizeAnchor xmlns:cdr="http://schemas.openxmlformats.org/drawingml/2006/chartDrawing">
    <cdr:from>
      <cdr:x>0.24219</cdr:x>
      <cdr:y>0.76713</cdr:y>
    </cdr:from>
    <cdr:to>
      <cdr:x>0.29687</cdr:x>
      <cdr:y>0.82192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2214546" y="4000515"/>
          <a:ext cx="500066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0.23437</cdr:x>
      <cdr:y>0.79452</cdr:y>
    </cdr:from>
    <cdr:to>
      <cdr:x>0.32031</cdr:x>
      <cdr:y>0.84932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43108" y="4143391"/>
          <a:ext cx="785818" cy="28575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1800000"/>
          </a:camera>
          <a:lightRig rig="threePt" dir="t"/>
        </a:scene3d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+ 84%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0.53906</cdr:x>
      <cdr:y>0.79452</cdr:y>
    </cdr:from>
    <cdr:to>
      <cdr:x>0.58594</cdr:x>
      <cdr:y>0.83562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4929190" y="4143391"/>
          <a:ext cx="428628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0.82813</cdr:x>
      <cdr:y>0.65754</cdr:y>
    </cdr:from>
    <cdr:to>
      <cdr:x>0.88282</cdr:x>
      <cdr:y>0.71233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V="1">
          <a:off x="7572396" y="3429011"/>
          <a:ext cx="500066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0.6748</cdr:x>
      <cdr:y>0.20145</cdr:y>
    </cdr:from>
    <cdr:to>
      <cdr:x>0.78099</cdr:x>
      <cdr:y>0.33734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929354" y="1071570"/>
          <a:ext cx="92869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0.66667</cdr:x>
      <cdr:y>0.62362</cdr:y>
    </cdr:from>
    <cdr:to>
      <cdr:x>0.78099</cdr:x>
      <cdr:y>0.73248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857916" y="3286148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0.62647</cdr:x>
      <cdr:y>0.06003</cdr:y>
    </cdr:from>
    <cdr:to>
      <cdr:x>0.78211</cdr:x>
      <cdr:y>0.11805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51008" y="369546"/>
          <a:ext cx="142876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0.89063</cdr:x>
      <cdr:y>0.29885</cdr:y>
    </cdr:from>
    <cdr:to>
      <cdr:x>0.99063</cdr:x>
      <cdr:y>0.44598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8143900" y="18573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0.44354</cdr:x>
      <cdr:y>0.91482</cdr:y>
    </cdr:from>
    <cdr:to>
      <cdr:x>0.53692</cdr:x>
      <cdr:y>0.96349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071925" y="5370531"/>
          <a:ext cx="857276" cy="28575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0.2101</cdr:x>
      <cdr:y>0.7033</cdr:y>
    </cdr:from>
    <cdr:to>
      <cdr:x>0.34861</cdr:x>
      <cdr:y>0.75824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1928826" y="4572010"/>
          <a:ext cx="1271593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0.21788</cdr:x>
      <cdr:y>0.65927</cdr:y>
    </cdr:from>
    <cdr:to>
      <cdr:x>0.35639</cdr:x>
      <cdr:y>0.73229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2000232" y="3870333"/>
          <a:ext cx="127159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0.22775</cdr:x>
      <cdr:y>0.91225</cdr:y>
    </cdr:from>
    <cdr:to>
      <cdr:x>0.22775</cdr:x>
      <cdr:y>0.9395</cdr:y>
    </cdr:to>
    <cdr:sp macro="" textlink="">
      <cdr:nvSpPr>
        <cdr:cNvPr id="35" name="TextBox 34"/>
        <cdr:cNvSpPr txBox="1"/>
      </cdr:nvSpPr>
      <cdr:spPr>
        <a:xfrm xmlns:a="http://schemas.openxmlformats.org/drawingml/2006/main">
          <a:off x="2071670" y="58578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A88F-2523-4078-A483-BF628BB9682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6DA30-03F0-4377-9696-49679766C4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5EFF0-D85B-49E7-9AAC-DE8E9EBA55EC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8D232-13EA-4ECB-8E90-064FF1C5AEF3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2783A-815A-4C6F-99EF-5031D82F5FB3}" type="slidenum">
              <a:rPr lang="uk-UA" smtClean="0"/>
              <a:pPr>
                <a:defRPr/>
              </a:pPr>
              <a:t>4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046B-B789-4D23-8AF1-AFDDD27AAE9F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0530-9347-48A7-B5DA-D450F12D1A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32.jpeg"/><Relationship Id="rId3" Type="http://schemas.openxmlformats.org/officeDocument/2006/relationships/image" Target="../media/image21.png"/><Relationship Id="rId21" Type="http://schemas.openxmlformats.org/officeDocument/2006/relationships/hyperlink" Target="http://kmtcsssdm.org/uploads/posts/2016-07/1468479952_parents_1.jpg" TargetMode="External"/><Relationship Id="rId7" Type="http://schemas.openxmlformats.org/officeDocument/2006/relationships/image" Target="../media/image25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diagramData" Target="../diagrams/data1.xml"/><Relationship Id="rId5" Type="http://schemas.openxmlformats.org/officeDocument/2006/relationships/image" Target="../media/image23.png"/><Relationship Id="rId15" Type="http://schemas.openxmlformats.org/officeDocument/2006/relationships/image" Target="../media/image29.jpeg"/><Relationship Id="rId23" Type="http://schemas.openxmlformats.org/officeDocument/2006/relationships/image" Target="../media/image36.jpeg"/><Relationship Id="rId10" Type="http://schemas.openxmlformats.org/officeDocument/2006/relationships/image" Target="../media/image28.png"/><Relationship Id="rId19" Type="http://schemas.openxmlformats.org/officeDocument/2006/relationships/image" Target="../media/image3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diagramColors" Target="../diagrams/colors1.xml"/><Relationship Id="rId2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143750" cy="285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Порівняльна структура доходів міського бюджету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6513" y="357188"/>
          <a:ext cx="9180513" cy="650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714750" y="357188"/>
            <a:ext cx="1714500" cy="500062"/>
          </a:xfrm>
          <a:prstGeom prst="rightArrow">
            <a:avLst>
              <a:gd name="adj1" fmla="val 50000"/>
              <a:gd name="adj2" fmla="val 505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180,0%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8072438" y="4000500"/>
            <a:ext cx="1071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Трансферти</a:t>
            </a:r>
          </a:p>
          <a:p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491,7 млн.грн</a:t>
            </a:r>
          </a:p>
          <a:p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(65,5%)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00500" y="6500813"/>
            <a:ext cx="1143000" cy="158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4813" y="6143625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dirty="0">
                <a:latin typeface="+mn-lt"/>
              </a:rPr>
              <a:t>127,0</a:t>
            </a:r>
            <a:r>
              <a:rPr lang="uk-UA" dirty="0"/>
              <a:t> </a:t>
            </a:r>
            <a:r>
              <a:rPr lang="uk-UA" sz="1400" dirty="0">
                <a:latin typeface="+mj-lt"/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78" y="6550223"/>
            <a:ext cx="3500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>
                <a:latin typeface="+mn-lt"/>
              </a:rPr>
              <a:t>Власні надходження  бюджетних установ</a:t>
            </a: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6072188" y="1428750"/>
            <a:ext cx="12715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uk-UA" sz="1400" dirty="0">
                <a:latin typeface="Calibri" pitchFamily="34" charset="0"/>
              </a:rPr>
              <a:t>Податкові та</a:t>
            </a:r>
          </a:p>
          <a:p>
            <a:pPr algn="ctr"/>
            <a:r>
              <a:rPr lang="uk-UA" sz="1400" dirty="0">
                <a:latin typeface="Calibri" pitchFamily="34" charset="0"/>
              </a:rPr>
              <a:t> неподаткові доходи</a:t>
            </a: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6215063" y="3286125"/>
            <a:ext cx="91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Calibri" pitchFamily="34" charset="0"/>
              </a:rPr>
              <a:t>Субвенції на</a:t>
            </a:r>
          </a:p>
          <a:p>
            <a:pPr algn="ctr"/>
            <a:r>
              <a:rPr lang="uk-UA" sz="1400" dirty="0">
                <a:solidFill>
                  <a:schemeClr val="bg1"/>
                </a:solidFill>
                <a:latin typeface="Calibri" pitchFamily="34" charset="0"/>
              </a:rPr>
              <a:t> соціальний захист</a:t>
            </a:r>
          </a:p>
        </p:txBody>
      </p:sp>
      <p:sp>
        <p:nvSpPr>
          <p:cNvPr id="3085" name="TextBox 1"/>
          <p:cNvSpPr txBox="1">
            <a:spLocks noChangeArrowheads="1"/>
          </p:cNvSpPr>
          <p:nvPr/>
        </p:nvSpPr>
        <p:spPr bwMode="auto">
          <a:xfrm>
            <a:off x="5357813" y="5715000"/>
            <a:ext cx="2428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uk-UA" sz="1400" dirty="0">
                <a:latin typeface="Calibri" pitchFamily="34" charset="0"/>
              </a:rPr>
              <a:t>Освітня субвенція           60,9</a:t>
            </a:r>
          </a:p>
        </p:txBody>
      </p:sp>
      <p:sp>
        <p:nvSpPr>
          <p:cNvPr id="3086" name="TextBox 1"/>
          <p:cNvSpPr txBox="1">
            <a:spLocks noChangeArrowheads="1"/>
          </p:cNvSpPr>
          <p:nvPr/>
        </p:nvSpPr>
        <p:spPr bwMode="auto">
          <a:xfrm>
            <a:off x="5429250" y="6143625"/>
            <a:ext cx="22145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uk-UA" sz="1400" dirty="0">
                <a:latin typeface="Calibri" pitchFamily="34" charset="0"/>
              </a:rPr>
              <a:t>Медична субвенція          51,1</a:t>
            </a:r>
          </a:p>
        </p:txBody>
      </p:sp>
      <p:pic>
        <p:nvPicPr>
          <p:cNvPr id="3087" name="Picture 11" descr="C:\Users\Ardelyan_A\Desktop\Доки фін упр\інформ до презентации\Картинки\a5abcba29b9bf8638f60da25af98f8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00125"/>
            <a:ext cx="16430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stCxn id="28" idx="2"/>
          </p:cNvCxnSpPr>
          <p:nvPr/>
        </p:nvCxnSpPr>
        <p:spPr>
          <a:xfrm rot="16200000" flipH="1">
            <a:off x="4516471" y="5516611"/>
            <a:ext cx="4738" cy="1106452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813" y="142875"/>
            <a:ext cx="8005762" cy="554038"/>
          </a:xfr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 rtlCol="0">
            <a:spAutoFit/>
          </a:bodyPr>
          <a:lstStyle/>
          <a:p>
            <a:pPr marL="12700" eaLnBrk="1" fontAlgn="auto" hangingPunct="1">
              <a:spcAft>
                <a:spcPts val="0"/>
              </a:spcAft>
              <a:defRPr/>
            </a:pPr>
            <a:r>
              <a:rPr lang="uk-UA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Податкові та неподаткові надходження</a:t>
            </a:r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бюджету міста за І квартал 2017 року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244,7 млн.грн</a:t>
            </a:r>
            <a:endParaRPr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object 8"/>
          <p:cNvSpPr>
            <a:spLocks noChangeArrowheads="1"/>
          </p:cNvSpPr>
          <p:nvPr/>
        </p:nvSpPr>
        <p:spPr bwMode="auto">
          <a:xfrm>
            <a:off x="1571625" y="714375"/>
            <a:ext cx="4643438" cy="1143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00" name="object 9"/>
          <p:cNvSpPr txBox="1">
            <a:spLocks noChangeArrowheads="1"/>
          </p:cNvSpPr>
          <p:nvPr/>
        </p:nvSpPr>
        <p:spPr bwMode="auto">
          <a:xfrm>
            <a:off x="2000250" y="92868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487363" algn="ctr">
              <a:lnSpc>
                <a:spcPts val="1838"/>
              </a:lnSpc>
              <a:spcBef>
                <a:spcPts val="963"/>
              </a:spcBef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Загальний фонд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12700" indent="487363" algn="ctr">
              <a:lnSpc>
                <a:spcPts val="1788"/>
              </a:lnSpc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242,7 млн.грн  (99,2%)</a:t>
            </a:r>
          </a:p>
        </p:txBody>
      </p:sp>
      <p:sp>
        <p:nvSpPr>
          <p:cNvPr id="4101" name="object 10"/>
          <p:cNvSpPr>
            <a:spLocks noChangeArrowheads="1"/>
          </p:cNvSpPr>
          <p:nvPr/>
        </p:nvSpPr>
        <p:spPr bwMode="auto">
          <a:xfrm>
            <a:off x="214313" y="2500313"/>
            <a:ext cx="1143000" cy="1143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02" name="object 11"/>
          <p:cNvSpPr txBox="1">
            <a:spLocks noChangeArrowheads="1"/>
          </p:cNvSpPr>
          <p:nvPr/>
        </p:nvSpPr>
        <p:spPr bwMode="auto">
          <a:xfrm>
            <a:off x="285750" y="2857500"/>
            <a:ext cx="1000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ПДФО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5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149,3</a:t>
            </a:r>
          </a:p>
          <a:p>
            <a:pPr algn="ctr">
              <a:lnSpc>
                <a:spcPts val="165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млн.грн.</a:t>
            </a:r>
          </a:p>
        </p:txBody>
      </p:sp>
      <p:sp>
        <p:nvSpPr>
          <p:cNvPr id="4103" name="object 12"/>
          <p:cNvSpPr>
            <a:spLocks noChangeArrowheads="1"/>
          </p:cNvSpPr>
          <p:nvPr/>
        </p:nvSpPr>
        <p:spPr bwMode="auto">
          <a:xfrm>
            <a:off x="1500188" y="2643188"/>
            <a:ext cx="1281112" cy="10715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Акцизний  податок 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30,4</a:t>
            </a:r>
          </a:p>
          <a:p>
            <a:pPr marL="12700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object 13"/>
          <p:cNvSpPr txBox="1">
            <a:spLocks noChangeArrowheads="1"/>
          </p:cNvSpPr>
          <p:nvPr/>
        </p:nvSpPr>
        <p:spPr bwMode="auto">
          <a:xfrm>
            <a:off x="1636713" y="2286000"/>
            <a:ext cx="11255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0488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5" name="object 18"/>
          <p:cNvSpPr>
            <a:spLocks noChangeArrowheads="1"/>
          </p:cNvSpPr>
          <p:nvPr/>
        </p:nvSpPr>
        <p:spPr bwMode="auto">
          <a:xfrm>
            <a:off x="7072313" y="2571750"/>
            <a:ext cx="2071687" cy="10715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06" name="object 19"/>
          <p:cNvSpPr txBox="1">
            <a:spLocks noChangeArrowheads="1"/>
          </p:cNvSpPr>
          <p:nvPr/>
        </p:nvSpPr>
        <p:spPr bwMode="auto">
          <a:xfrm>
            <a:off x="7215188" y="2643188"/>
            <a:ext cx="15001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5888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Всі інші  податки і  збори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115888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5,0 млн.грн</a:t>
            </a:r>
          </a:p>
          <a:p>
            <a:pPr marL="115888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(2,1 %)</a:t>
            </a:r>
          </a:p>
        </p:txBody>
      </p:sp>
      <p:sp>
        <p:nvSpPr>
          <p:cNvPr id="4107" name="object 20"/>
          <p:cNvSpPr>
            <a:spLocks noChangeArrowheads="1"/>
          </p:cNvSpPr>
          <p:nvPr/>
        </p:nvSpPr>
        <p:spPr bwMode="auto">
          <a:xfrm>
            <a:off x="3440113" y="4927600"/>
            <a:ext cx="2733675" cy="5572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08" name="object 21"/>
          <p:cNvSpPr>
            <a:spLocks noChangeArrowheads="1"/>
          </p:cNvSpPr>
          <p:nvPr/>
        </p:nvSpPr>
        <p:spPr bwMode="auto">
          <a:xfrm>
            <a:off x="3430588" y="4926013"/>
            <a:ext cx="1389062" cy="558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09" name="object 22"/>
          <p:cNvSpPr>
            <a:spLocks noChangeArrowheads="1"/>
          </p:cNvSpPr>
          <p:nvPr/>
        </p:nvSpPr>
        <p:spPr bwMode="auto">
          <a:xfrm>
            <a:off x="1857375" y="5072063"/>
            <a:ext cx="1643063" cy="4286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10" name="object 24"/>
          <p:cNvSpPr>
            <a:spLocks noChangeArrowheads="1"/>
          </p:cNvSpPr>
          <p:nvPr/>
        </p:nvSpPr>
        <p:spPr bwMode="auto">
          <a:xfrm>
            <a:off x="1857375" y="4357688"/>
            <a:ext cx="4857750" cy="9286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11" name="object 25"/>
          <p:cNvSpPr txBox="1">
            <a:spLocks noChangeArrowheads="1"/>
          </p:cNvSpPr>
          <p:nvPr/>
        </p:nvSpPr>
        <p:spPr bwMode="auto">
          <a:xfrm>
            <a:off x="2143125" y="4429125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838"/>
              </a:lnSpc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Спеціальний фонд </a:t>
            </a:r>
          </a:p>
          <a:p>
            <a:pPr marL="12700" algn="ctr">
              <a:lnSpc>
                <a:spcPts val="1838"/>
              </a:lnSpc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2,0 млн.грн   (0,8%)</a:t>
            </a:r>
          </a:p>
        </p:txBody>
      </p:sp>
      <p:sp>
        <p:nvSpPr>
          <p:cNvPr id="4112" name="object 27"/>
          <p:cNvSpPr txBox="1">
            <a:spLocks noChangeArrowheads="1"/>
          </p:cNvSpPr>
          <p:nvPr/>
        </p:nvSpPr>
        <p:spPr bwMode="auto">
          <a:xfrm>
            <a:off x="357188" y="5572125"/>
            <a:ext cx="920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375"/>
              </a:lnSpc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13" name="object 28"/>
          <p:cNvSpPr>
            <a:spLocks noChangeArrowheads="1"/>
          </p:cNvSpPr>
          <p:nvPr/>
        </p:nvSpPr>
        <p:spPr bwMode="auto">
          <a:xfrm>
            <a:off x="357188" y="5456238"/>
            <a:ext cx="2071687" cy="11160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500" y="5543550"/>
            <a:ext cx="1571625" cy="411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Times New Roman"/>
                <a:cs typeface="Times New Roman"/>
              </a:rPr>
              <a:t>Продаж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землі</a:t>
            </a:r>
            <a:endParaRPr sz="1400">
              <a:latin typeface="Times New Roman"/>
              <a:cs typeface="Times New Roman"/>
            </a:endParaRPr>
          </a:p>
          <a:p>
            <a:pPr marL="635" algn="ctr" fontAlgn="auto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latin typeface="Times New Roman"/>
                <a:cs typeface="Times New Roman"/>
              </a:rPr>
              <a:t>0,3</a:t>
            </a:r>
            <a:r>
              <a:rPr sz="1400" spc="-95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млн.грн</a:t>
            </a:r>
            <a:endParaRPr lang="uk-UA" sz="1400" dirty="0">
              <a:latin typeface="Times New Roman"/>
              <a:cs typeface="Times New Roman"/>
            </a:endParaRPr>
          </a:p>
        </p:txBody>
      </p:sp>
      <p:sp>
        <p:nvSpPr>
          <p:cNvPr id="4115" name="object 30"/>
          <p:cNvSpPr>
            <a:spLocks noChangeArrowheads="1"/>
          </p:cNvSpPr>
          <p:nvPr/>
        </p:nvSpPr>
        <p:spPr bwMode="auto">
          <a:xfrm>
            <a:off x="2214563" y="5286375"/>
            <a:ext cx="1857375" cy="15716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16" name="object 31"/>
          <p:cNvSpPr txBox="1">
            <a:spLocks noChangeArrowheads="1"/>
          </p:cNvSpPr>
          <p:nvPr/>
        </p:nvSpPr>
        <p:spPr bwMode="auto">
          <a:xfrm>
            <a:off x="2357438" y="5572125"/>
            <a:ext cx="1571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0013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Відчуження майна</a:t>
            </a:r>
          </a:p>
          <a:p>
            <a:pPr marL="100013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1,4 млн.грн</a:t>
            </a:r>
          </a:p>
        </p:txBody>
      </p:sp>
      <p:sp>
        <p:nvSpPr>
          <p:cNvPr id="4117" name="object 32"/>
          <p:cNvSpPr>
            <a:spLocks noChangeArrowheads="1"/>
          </p:cNvSpPr>
          <p:nvPr/>
        </p:nvSpPr>
        <p:spPr bwMode="auto">
          <a:xfrm>
            <a:off x="4071938" y="5286375"/>
            <a:ext cx="1571625" cy="1571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18" name="object 33"/>
          <p:cNvSpPr txBox="1">
            <a:spLocks noChangeArrowheads="1"/>
          </p:cNvSpPr>
          <p:nvPr/>
        </p:nvSpPr>
        <p:spPr bwMode="auto">
          <a:xfrm>
            <a:off x="4143375" y="5572125"/>
            <a:ext cx="14287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1588" algn="ctr">
              <a:lnSpc>
                <a:spcPct val="96000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Пайова участь              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82,3 тис.грн</a:t>
            </a:r>
          </a:p>
        </p:txBody>
      </p:sp>
      <p:sp>
        <p:nvSpPr>
          <p:cNvPr id="4119" name="object 34"/>
          <p:cNvSpPr>
            <a:spLocks noChangeArrowheads="1"/>
          </p:cNvSpPr>
          <p:nvPr/>
        </p:nvSpPr>
        <p:spPr bwMode="auto">
          <a:xfrm>
            <a:off x="5572125" y="5357813"/>
            <a:ext cx="1276350" cy="13573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20" name="object 35"/>
          <p:cNvSpPr txBox="1">
            <a:spLocks noChangeArrowheads="1"/>
          </p:cNvSpPr>
          <p:nvPr/>
        </p:nvSpPr>
        <p:spPr bwMode="auto">
          <a:xfrm>
            <a:off x="5664200" y="5572125"/>
            <a:ext cx="9826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338"/>
              </a:lnSpc>
            </a:pP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Екологічний  податок  та інші надходження         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0,3  млн.грн</a:t>
            </a:r>
          </a:p>
        </p:txBody>
      </p:sp>
      <p:sp>
        <p:nvSpPr>
          <p:cNvPr id="4121" name="object 36"/>
          <p:cNvSpPr>
            <a:spLocks noChangeArrowheads="1"/>
          </p:cNvSpPr>
          <p:nvPr/>
        </p:nvSpPr>
        <p:spPr bwMode="auto">
          <a:xfrm>
            <a:off x="7219950" y="4719638"/>
            <a:ext cx="1924050" cy="185896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9244" name="object 37"/>
          <p:cNvSpPr>
            <a:spLocks/>
          </p:cNvSpPr>
          <p:nvPr/>
        </p:nvSpPr>
        <p:spPr bwMode="auto">
          <a:xfrm rot="5400000">
            <a:off x="2464594" y="1321594"/>
            <a:ext cx="285750" cy="4786312"/>
          </a:xfrm>
          <a:custGeom>
            <a:avLst/>
            <a:gdLst>
              <a:gd name="T0" fmla="*/ 0 w 1080770"/>
              <a:gd name="T1" fmla="*/ 0 h 4680585"/>
              <a:gd name="T2" fmla="*/ 63416 w 1080770"/>
              <a:gd name="T3" fmla="*/ 1817 h 4680585"/>
              <a:gd name="T4" fmla="*/ 124670 w 1080770"/>
              <a:gd name="T5" fmla="*/ 7112 h 4680585"/>
              <a:gd name="T6" fmla="*/ 183387 w 1080770"/>
              <a:gd name="T7" fmla="*/ 15704 h 4680585"/>
              <a:gd name="T8" fmla="*/ 239130 w 1080770"/>
              <a:gd name="T9" fmla="*/ 27368 h 4680585"/>
              <a:gd name="T10" fmla="*/ 291494 w 1080770"/>
              <a:gd name="T11" fmla="*/ 41924 h 4680585"/>
              <a:gd name="T12" fmla="*/ 340087 w 1080770"/>
              <a:gd name="T13" fmla="*/ 59168 h 4680585"/>
              <a:gd name="T14" fmla="*/ 384489 w 1080770"/>
              <a:gd name="T15" fmla="*/ 78877 h 4680585"/>
              <a:gd name="T16" fmla="*/ 424296 w 1080770"/>
              <a:gd name="T17" fmla="*/ 100869 h 4680585"/>
              <a:gd name="T18" fmla="*/ 459094 w 1080770"/>
              <a:gd name="T19" fmla="*/ 124942 h 4680585"/>
              <a:gd name="T20" fmla="*/ 488485 w 1080770"/>
              <a:gd name="T21" fmla="*/ 150892 h 4680585"/>
              <a:gd name="T22" fmla="*/ 529394 w 1080770"/>
              <a:gd name="T23" fmla="*/ 207575 h 4680585"/>
              <a:gd name="T24" fmla="*/ 543755 w 1080770"/>
              <a:gd name="T25" fmla="*/ 269321 h 4680585"/>
              <a:gd name="T26" fmla="*/ 543755 w 1080770"/>
              <a:gd name="T27" fmla="*/ 2063805 h 4680585"/>
              <a:gd name="T28" fmla="*/ 547413 w 1080770"/>
              <a:gd name="T29" fmla="*/ 2095222 h 4680585"/>
              <a:gd name="T30" fmla="*/ 575455 w 1080770"/>
              <a:gd name="T31" fmla="*/ 2154642 h 4680585"/>
              <a:gd name="T32" fmla="*/ 628410 w 1080770"/>
              <a:gd name="T33" fmla="*/ 2208185 h 4680585"/>
              <a:gd name="T34" fmla="*/ 663210 w 1080770"/>
              <a:gd name="T35" fmla="*/ 2232244 h 4680585"/>
              <a:gd name="T36" fmla="*/ 703016 w 1080770"/>
              <a:gd name="T37" fmla="*/ 2254251 h 4680585"/>
              <a:gd name="T38" fmla="*/ 747418 w 1080770"/>
              <a:gd name="T39" fmla="*/ 2273960 h 4680585"/>
              <a:gd name="T40" fmla="*/ 796007 w 1080770"/>
              <a:gd name="T41" fmla="*/ 2291188 h 4680585"/>
              <a:gd name="T42" fmla="*/ 848377 w 1080770"/>
              <a:gd name="T43" fmla="*/ 2305744 h 4680585"/>
              <a:gd name="T44" fmla="*/ 904121 w 1080770"/>
              <a:gd name="T45" fmla="*/ 2317428 h 4680585"/>
              <a:gd name="T46" fmla="*/ 962828 w 1080770"/>
              <a:gd name="T47" fmla="*/ 2326015 h 4680585"/>
              <a:gd name="T48" fmla="*/ 1024091 w 1080770"/>
              <a:gd name="T49" fmla="*/ 2331320 h 4680585"/>
              <a:gd name="T50" fmla="*/ 1087510 w 1080770"/>
              <a:gd name="T51" fmla="*/ 2333128 h 4680585"/>
              <a:gd name="T52" fmla="*/ 1024091 w 1080770"/>
              <a:gd name="T53" fmla="*/ 2334932 h 4680585"/>
              <a:gd name="T54" fmla="*/ 962828 w 1080770"/>
              <a:gd name="T55" fmla="*/ 2340241 h 4680585"/>
              <a:gd name="T56" fmla="*/ 904121 w 1080770"/>
              <a:gd name="T57" fmla="*/ 2348824 h 4680585"/>
              <a:gd name="T58" fmla="*/ 848377 w 1080770"/>
              <a:gd name="T59" fmla="*/ 2360508 h 4680585"/>
              <a:gd name="T60" fmla="*/ 796007 w 1080770"/>
              <a:gd name="T61" fmla="*/ 2375064 h 4680585"/>
              <a:gd name="T62" fmla="*/ 747418 w 1080770"/>
              <a:gd name="T63" fmla="*/ 2392292 h 4680585"/>
              <a:gd name="T64" fmla="*/ 703016 w 1080770"/>
              <a:gd name="T65" fmla="*/ 2412005 h 4680585"/>
              <a:gd name="T66" fmla="*/ 663210 w 1080770"/>
              <a:gd name="T67" fmla="*/ 2434008 h 4680585"/>
              <a:gd name="T68" fmla="*/ 628410 w 1080770"/>
              <a:gd name="T69" fmla="*/ 2458071 h 4680585"/>
              <a:gd name="T70" fmla="*/ 599023 w 1080770"/>
              <a:gd name="T71" fmla="*/ 2483999 h 4680585"/>
              <a:gd name="T72" fmla="*/ 558116 w 1080770"/>
              <a:gd name="T73" fmla="*/ 2540690 h 4680585"/>
              <a:gd name="T74" fmla="*/ 543755 w 1080770"/>
              <a:gd name="T75" fmla="*/ 2602443 h 4680585"/>
              <a:gd name="T76" fmla="*/ 543755 w 1080770"/>
              <a:gd name="T77" fmla="*/ 4396920 h 4680585"/>
              <a:gd name="T78" fmla="*/ 540096 w 1080770"/>
              <a:gd name="T79" fmla="*/ 4428324 h 4680585"/>
              <a:gd name="T80" fmla="*/ 512052 w 1080770"/>
              <a:gd name="T81" fmla="*/ 4487744 h 4680585"/>
              <a:gd name="T82" fmla="*/ 459094 w 1080770"/>
              <a:gd name="T83" fmla="*/ 4541313 h 4680585"/>
              <a:gd name="T84" fmla="*/ 424296 w 1080770"/>
              <a:gd name="T85" fmla="*/ 4565386 h 4680585"/>
              <a:gd name="T86" fmla="*/ 384489 w 1080770"/>
              <a:gd name="T87" fmla="*/ 4587359 h 4680585"/>
              <a:gd name="T88" fmla="*/ 340087 w 1080770"/>
              <a:gd name="T89" fmla="*/ 4607060 h 4680585"/>
              <a:gd name="T90" fmla="*/ 291494 w 1080770"/>
              <a:gd name="T91" fmla="*/ 4624330 h 4680585"/>
              <a:gd name="T92" fmla="*/ 239130 w 1080770"/>
              <a:gd name="T93" fmla="*/ 4638848 h 4680585"/>
              <a:gd name="T94" fmla="*/ 183387 w 1080770"/>
              <a:gd name="T95" fmla="*/ 4650550 h 4680585"/>
              <a:gd name="T96" fmla="*/ 124670 w 1080770"/>
              <a:gd name="T97" fmla="*/ 4659141 h 4680585"/>
              <a:gd name="T98" fmla="*/ 63416 w 1080770"/>
              <a:gd name="T99" fmla="*/ 4664424 h 4680585"/>
              <a:gd name="T100" fmla="*/ 0 w 1080770"/>
              <a:gd name="T101" fmla="*/ 4666232 h 46805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80770"/>
              <a:gd name="T154" fmla="*/ 0 h 4680585"/>
              <a:gd name="T155" fmla="*/ 1080770 w 1080770"/>
              <a:gd name="T156" fmla="*/ 4680585 h 46805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80770" h="4680585">
                <a:moveTo>
                  <a:pt x="0" y="0"/>
                </a:moveTo>
                <a:lnTo>
                  <a:pt x="63005" y="1817"/>
                </a:lnTo>
                <a:lnTo>
                  <a:pt x="123875" y="7134"/>
                </a:lnTo>
                <a:lnTo>
                  <a:pt x="182205" y="15748"/>
                </a:lnTo>
                <a:lnTo>
                  <a:pt x="237590" y="27456"/>
                </a:lnTo>
                <a:lnTo>
                  <a:pt x="289624" y="42056"/>
                </a:lnTo>
                <a:lnTo>
                  <a:pt x="337902" y="59344"/>
                </a:lnTo>
                <a:lnTo>
                  <a:pt x="382019" y="79119"/>
                </a:lnTo>
                <a:lnTo>
                  <a:pt x="421568" y="101177"/>
                </a:lnTo>
                <a:lnTo>
                  <a:pt x="456145" y="125316"/>
                </a:lnTo>
                <a:lnTo>
                  <a:pt x="485345" y="151333"/>
                </a:lnTo>
                <a:lnTo>
                  <a:pt x="525989" y="208191"/>
                </a:lnTo>
                <a:lnTo>
                  <a:pt x="540258" y="270129"/>
                </a:lnTo>
                <a:lnTo>
                  <a:pt x="540258" y="2069973"/>
                </a:lnTo>
                <a:lnTo>
                  <a:pt x="543892" y="2101475"/>
                </a:lnTo>
                <a:lnTo>
                  <a:pt x="571754" y="2161075"/>
                </a:lnTo>
                <a:lnTo>
                  <a:pt x="624370" y="2214785"/>
                </a:lnTo>
                <a:lnTo>
                  <a:pt x="658947" y="2238924"/>
                </a:lnTo>
                <a:lnTo>
                  <a:pt x="698496" y="2260982"/>
                </a:lnTo>
                <a:lnTo>
                  <a:pt x="742613" y="2280757"/>
                </a:lnTo>
                <a:lnTo>
                  <a:pt x="790891" y="2298045"/>
                </a:lnTo>
                <a:lnTo>
                  <a:pt x="842925" y="2312645"/>
                </a:lnTo>
                <a:lnTo>
                  <a:pt x="898310" y="2324353"/>
                </a:lnTo>
                <a:lnTo>
                  <a:pt x="956640" y="2332967"/>
                </a:lnTo>
                <a:lnTo>
                  <a:pt x="1017510" y="2338284"/>
                </a:lnTo>
                <a:lnTo>
                  <a:pt x="1080516" y="2340102"/>
                </a:lnTo>
                <a:lnTo>
                  <a:pt x="1017510" y="2341919"/>
                </a:lnTo>
                <a:lnTo>
                  <a:pt x="956640" y="2347236"/>
                </a:lnTo>
                <a:lnTo>
                  <a:pt x="898310" y="2355850"/>
                </a:lnTo>
                <a:lnTo>
                  <a:pt x="842925" y="2367558"/>
                </a:lnTo>
                <a:lnTo>
                  <a:pt x="790891" y="2382158"/>
                </a:lnTo>
                <a:lnTo>
                  <a:pt x="742613" y="2399446"/>
                </a:lnTo>
                <a:lnTo>
                  <a:pt x="698496" y="2419221"/>
                </a:lnTo>
                <a:lnTo>
                  <a:pt x="658947" y="2441279"/>
                </a:lnTo>
                <a:lnTo>
                  <a:pt x="624370" y="2465418"/>
                </a:lnTo>
                <a:lnTo>
                  <a:pt x="595170" y="2491435"/>
                </a:lnTo>
                <a:lnTo>
                  <a:pt x="554526" y="2548293"/>
                </a:lnTo>
                <a:lnTo>
                  <a:pt x="540258" y="2610231"/>
                </a:lnTo>
                <a:lnTo>
                  <a:pt x="540258" y="4410075"/>
                </a:lnTo>
                <a:lnTo>
                  <a:pt x="536623" y="4441577"/>
                </a:lnTo>
                <a:lnTo>
                  <a:pt x="508761" y="4501177"/>
                </a:lnTo>
                <a:lnTo>
                  <a:pt x="456145" y="4554887"/>
                </a:lnTo>
                <a:lnTo>
                  <a:pt x="421568" y="4579026"/>
                </a:lnTo>
                <a:lnTo>
                  <a:pt x="382019" y="4601084"/>
                </a:lnTo>
                <a:lnTo>
                  <a:pt x="337902" y="4620859"/>
                </a:lnTo>
                <a:lnTo>
                  <a:pt x="289624" y="4638147"/>
                </a:lnTo>
                <a:lnTo>
                  <a:pt x="237590" y="4652747"/>
                </a:lnTo>
                <a:lnTo>
                  <a:pt x="182205" y="4664455"/>
                </a:lnTo>
                <a:lnTo>
                  <a:pt x="123875" y="4673069"/>
                </a:lnTo>
                <a:lnTo>
                  <a:pt x="63005" y="4678386"/>
                </a:lnTo>
                <a:lnTo>
                  <a:pt x="0" y="4680204"/>
                </a:lnTo>
              </a:path>
            </a:pathLst>
          </a:custGeom>
          <a:solidFill>
            <a:srgbClr val="002060">
              <a:alpha val="89000"/>
            </a:srgbClr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uk-U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23" name="object 39"/>
          <p:cNvSpPr>
            <a:spLocks noChangeArrowheads="1"/>
          </p:cNvSpPr>
          <p:nvPr/>
        </p:nvSpPr>
        <p:spPr bwMode="auto">
          <a:xfrm>
            <a:off x="0" y="1588"/>
            <a:ext cx="928688" cy="85566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4125" name="object 12"/>
          <p:cNvSpPr>
            <a:spLocks noChangeArrowheads="1"/>
          </p:cNvSpPr>
          <p:nvPr/>
        </p:nvSpPr>
        <p:spPr bwMode="auto">
          <a:xfrm>
            <a:off x="2857500" y="2571750"/>
            <a:ext cx="2428875" cy="10715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Місцеві податки і збори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58,0 млн.грн, </a:t>
            </a:r>
          </a:p>
          <a:p>
            <a:pPr marL="12700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них:</a:t>
            </a:r>
            <a:endParaRPr lang="uk-UA" sz="1400" dirty="0">
              <a:latin typeface="Calibri" pitchFamily="34" charset="0"/>
            </a:endParaRPr>
          </a:p>
        </p:txBody>
      </p:sp>
      <p:sp>
        <p:nvSpPr>
          <p:cNvPr id="4126" name="object 10"/>
          <p:cNvSpPr>
            <a:spLocks noChangeArrowheads="1"/>
          </p:cNvSpPr>
          <p:nvPr/>
        </p:nvSpPr>
        <p:spPr bwMode="auto">
          <a:xfrm>
            <a:off x="5429250" y="2357438"/>
            <a:ext cx="1357313" cy="42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650"/>
              </a:lnSpc>
            </a:pPr>
            <a:r>
              <a:rPr lang="uk-UA" sz="800" b="1" dirty="0">
                <a:latin typeface="Times New Roman" pitchFamily="18" charset="0"/>
                <a:cs typeface="Times New Roman" pitchFamily="18" charset="0"/>
              </a:rPr>
              <a:t>Плата за землю</a:t>
            </a: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50"/>
              </a:lnSpc>
            </a:pPr>
            <a:r>
              <a:rPr lang="uk-UA" sz="800" dirty="0">
                <a:latin typeface="Times New Roman" pitchFamily="18" charset="0"/>
                <a:cs typeface="Times New Roman" pitchFamily="18" charset="0"/>
              </a:rPr>
              <a:t>23,6  млн.грн.</a:t>
            </a:r>
          </a:p>
        </p:txBody>
      </p:sp>
      <p:sp>
        <p:nvSpPr>
          <p:cNvPr id="4127" name="object 10"/>
          <p:cNvSpPr>
            <a:spLocks noChangeArrowheads="1"/>
          </p:cNvSpPr>
          <p:nvPr/>
        </p:nvSpPr>
        <p:spPr bwMode="auto">
          <a:xfrm>
            <a:off x="5429250" y="2857500"/>
            <a:ext cx="1357313" cy="42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650"/>
              </a:lnSpc>
            </a:pPr>
            <a:r>
              <a:rPr lang="uk-UA" sz="800" b="1" dirty="0">
                <a:latin typeface="Times New Roman" pitchFamily="18" charset="0"/>
                <a:cs typeface="Times New Roman" pitchFamily="18" charset="0"/>
              </a:rPr>
              <a:t>Єдиний податок</a:t>
            </a: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50"/>
              </a:lnSpc>
            </a:pPr>
            <a:r>
              <a:rPr lang="uk-UA" sz="800" dirty="0">
                <a:latin typeface="Times New Roman" pitchFamily="18" charset="0"/>
                <a:cs typeface="Times New Roman" pitchFamily="18" charset="0"/>
              </a:rPr>
              <a:t>33,6  млн.грн.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3678238" y="1892300"/>
            <a:ext cx="50006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85813" y="2143125"/>
            <a:ext cx="7143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4101" idx="0"/>
          </p:cNvCxnSpPr>
          <p:nvPr/>
        </p:nvCxnSpPr>
        <p:spPr>
          <a:xfrm rot="5400000">
            <a:off x="607219" y="2321719"/>
            <a:ext cx="3571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785144" y="2428081"/>
            <a:ext cx="5715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678237" y="2392363"/>
            <a:ext cx="500063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7716044" y="2356644"/>
            <a:ext cx="428625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4127" idx="1"/>
          </p:cNvCxnSpPr>
          <p:nvPr/>
        </p:nvCxnSpPr>
        <p:spPr>
          <a:xfrm>
            <a:off x="5072063" y="3000375"/>
            <a:ext cx="357187" cy="714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126" idx="1"/>
          </p:cNvCxnSpPr>
          <p:nvPr/>
        </p:nvCxnSpPr>
        <p:spPr>
          <a:xfrm rot="5400000" flipH="1" flipV="1">
            <a:off x="5036344" y="2607469"/>
            <a:ext cx="428625" cy="3571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TextBox 76"/>
          <p:cNvSpPr txBox="1">
            <a:spLocks noChangeArrowheads="1"/>
          </p:cNvSpPr>
          <p:nvPr/>
        </p:nvSpPr>
        <p:spPr bwMode="auto">
          <a:xfrm>
            <a:off x="642938" y="3786188"/>
            <a:ext cx="442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i="1" dirty="0"/>
              <a:t>97,9% податкових та неподаткових доходів</a:t>
            </a:r>
          </a:p>
        </p:txBody>
      </p:sp>
      <p:sp>
        <p:nvSpPr>
          <p:cNvPr id="4137" name="object 10"/>
          <p:cNvSpPr>
            <a:spLocks noChangeArrowheads="1"/>
          </p:cNvSpPr>
          <p:nvPr/>
        </p:nvSpPr>
        <p:spPr bwMode="auto">
          <a:xfrm>
            <a:off x="5429250" y="3429000"/>
            <a:ext cx="1571625" cy="42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650"/>
              </a:lnSpc>
            </a:pPr>
            <a:r>
              <a:rPr lang="uk-UA" sz="800" b="1" dirty="0">
                <a:latin typeface="Times New Roman" pitchFamily="18" charset="0"/>
                <a:cs typeface="Times New Roman" pitchFamily="18" charset="0"/>
              </a:rPr>
              <a:t>Податок на нерухоме майно</a:t>
            </a: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50"/>
              </a:lnSpc>
            </a:pPr>
            <a:r>
              <a:rPr lang="uk-UA" sz="800" dirty="0">
                <a:latin typeface="Times New Roman" pitchFamily="18" charset="0"/>
                <a:cs typeface="Times New Roman" pitchFamily="18" charset="0"/>
              </a:rPr>
              <a:t>0,5  млн.грн.</a:t>
            </a:r>
          </a:p>
        </p:txBody>
      </p:sp>
      <p:cxnSp>
        <p:nvCxnSpPr>
          <p:cNvPr id="51" name="Прямая соединительная линия 50"/>
          <p:cNvCxnSpPr>
            <a:endCxn id="4137" idx="1"/>
          </p:cNvCxnSpPr>
          <p:nvPr/>
        </p:nvCxnSpPr>
        <p:spPr>
          <a:xfrm rot="16200000" flipH="1">
            <a:off x="4929188" y="3143250"/>
            <a:ext cx="642938" cy="3571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500062"/>
          </a:xfrm>
        </p:spPr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Порівняльний аналіз надходжень основних податків загального фонду</a:t>
            </a:r>
            <a:endParaRPr lang="uk-UA" sz="16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642938"/>
          <a:ext cx="8686800" cy="607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715250" y="0"/>
            <a:ext cx="171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 i="1" dirty="0">
                <a:solidFill>
                  <a:srgbClr val="1B06BA"/>
                </a:solidFill>
              </a:rPr>
              <a:t> </a:t>
            </a:r>
            <a:endParaRPr lang="ru-RU" sz="1200" dirty="0">
              <a:solidFill>
                <a:srgbClr val="1B06BA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8"/>
          <p:cNvSpPr>
            <a:spLocks noChangeArrowheads="1"/>
          </p:cNvSpPr>
          <p:nvPr/>
        </p:nvSpPr>
        <p:spPr bwMode="auto">
          <a:xfrm>
            <a:off x="1571625" y="285750"/>
            <a:ext cx="6429375" cy="1643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0244" name="object 9"/>
          <p:cNvSpPr txBox="1">
            <a:spLocks noChangeArrowheads="1"/>
          </p:cNvSpPr>
          <p:nvPr/>
        </p:nvSpPr>
        <p:spPr bwMode="auto">
          <a:xfrm>
            <a:off x="1500188" y="571500"/>
            <a:ext cx="6215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487363" algn="ctr">
              <a:defRPr/>
            </a:pPr>
            <a:r>
              <a:rPr lang="ru-RU" b="1" spc="-50" dirty="0">
                <a:latin typeface="Times New Roman" pitchFamily="18" charset="0"/>
                <a:cs typeface="Times New Roman" pitchFamily="18" charset="0"/>
              </a:rPr>
              <a:t>Розшифровка інших податків і зборів загального фонду </a:t>
            </a:r>
            <a:br>
              <a:rPr lang="ru-RU" b="1" spc="-50" dirty="0">
                <a:latin typeface="Times New Roman" pitchFamily="18" charset="0"/>
                <a:cs typeface="Times New Roman" pitchFamily="18" charset="0"/>
              </a:rPr>
            </a:br>
            <a:r>
              <a:rPr lang="ru-RU" b="1" spc="-50" dirty="0">
                <a:latin typeface="Times New Roman" pitchFamily="18" charset="0"/>
                <a:cs typeface="Times New Roman" pitchFamily="18" charset="0"/>
              </a:rPr>
              <a:t>міського </a:t>
            </a:r>
            <a:r>
              <a:rPr lang="ru-RU" b="1" spc="-40" dirty="0">
                <a:latin typeface="Times New Roman" pitchFamily="18" charset="0"/>
                <a:cs typeface="Times New Roman" pitchFamily="18" charset="0"/>
              </a:rPr>
              <a:t>бюджету </a:t>
            </a:r>
            <a:r>
              <a:rPr lang="ru-RU" b="1" spc="5" dirty="0">
                <a:latin typeface="Times New Roman" pitchFamily="18" charset="0"/>
                <a:cs typeface="Times New Roman" pitchFamily="18" charset="0"/>
              </a:rPr>
              <a:t>за  І квартал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2017 року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5,0 млн.грн </a:t>
            </a:r>
          </a:p>
        </p:txBody>
      </p:sp>
      <p:sp>
        <p:nvSpPr>
          <p:cNvPr id="5124" name="object 10"/>
          <p:cNvSpPr>
            <a:spLocks noChangeArrowheads="1"/>
          </p:cNvSpPr>
          <p:nvPr/>
        </p:nvSpPr>
        <p:spPr bwMode="auto">
          <a:xfrm>
            <a:off x="214313" y="2428875"/>
            <a:ext cx="1285875" cy="23574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5125" name="object 11"/>
          <p:cNvSpPr txBox="1">
            <a:spLocks noChangeArrowheads="1"/>
          </p:cNvSpPr>
          <p:nvPr/>
        </p:nvSpPr>
        <p:spPr bwMode="auto">
          <a:xfrm>
            <a:off x="285750" y="2643188"/>
            <a:ext cx="107156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Податок на прибуток підприємств комунальної власності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5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0,6</a:t>
            </a:r>
          </a:p>
          <a:p>
            <a:pPr algn="ctr">
              <a:lnSpc>
                <a:spcPts val="165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млн.грн</a:t>
            </a:r>
          </a:p>
        </p:txBody>
      </p:sp>
      <p:sp>
        <p:nvSpPr>
          <p:cNvPr id="5126" name="object 12"/>
          <p:cNvSpPr>
            <a:spLocks noChangeArrowheads="1"/>
          </p:cNvSpPr>
          <p:nvPr/>
        </p:nvSpPr>
        <p:spPr bwMode="auto">
          <a:xfrm>
            <a:off x="1500188" y="2357438"/>
            <a:ext cx="1428750" cy="2571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Адміністра-</a:t>
            </a: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тивні збори і платежі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0,4</a:t>
            </a:r>
          </a:p>
          <a:p>
            <a:pPr marL="12700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object 13"/>
          <p:cNvSpPr txBox="1">
            <a:spLocks noChangeArrowheads="1"/>
          </p:cNvSpPr>
          <p:nvPr/>
        </p:nvSpPr>
        <p:spPr bwMode="auto">
          <a:xfrm>
            <a:off x="1636713" y="2286000"/>
            <a:ext cx="11255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0488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8" name="object 27"/>
          <p:cNvSpPr txBox="1">
            <a:spLocks noChangeArrowheads="1"/>
          </p:cNvSpPr>
          <p:nvPr/>
        </p:nvSpPr>
        <p:spPr bwMode="auto">
          <a:xfrm>
            <a:off x="357188" y="5572125"/>
            <a:ext cx="920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375"/>
              </a:lnSpc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0" name="object 12"/>
          <p:cNvSpPr>
            <a:spLocks noChangeArrowheads="1"/>
          </p:cNvSpPr>
          <p:nvPr/>
        </p:nvSpPr>
        <p:spPr bwMode="auto">
          <a:xfrm>
            <a:off x="2857500" y="2357438"/>
            <a:ext cx="1500188" cy="2571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Інші адмінпослуги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2,8 млн.грн</a:t>
            </a:r>
          </a:p>
          <a:p>
            <a:pPr marL="12700" algn="ctr">
              <a:lnSpc>
                <a:spcPts val="1563"/>
              </a:lnSpc>
            </a:pPr>
            <a:endParaRPr lang="uk-UA" sz="1400" dirty="0">
              <a:latin typeface="Calibri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3678238" y="1892300"/>
            <a:ext cx="50006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57250" y="2143125"/>
            <a:ext cx="7572375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5124" idx="0"/>
          </p:cNvCxnSpPr>
          <p:nvPr/>
        </p:nvCxnSpPr>
        <p:spPr>
          <a:xfrm rot="16200000" flipH="1">
            <a:off x="714375" y="2286000"/>
            <a:ext cx="28575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928813" y="2286000"/>
            <a:ext cx="28575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3393281" y="2321719"/>
            <a:ext cx="3571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object 12"/>
          <p:cNvSpPr>
            <a:spLocks noChangeArrowheads="1"/>
          </p:cNvSpPr>
          <p:nvPr/>
        </p:nvSpPr>
        <p:spPr bwMode="auto">
          <a:xfrm>
            <a:off x="4214813" y="2357438"/>
            <a:ext cx="1285875" cy="2571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Державне</a:t>
            </a: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мито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0,1</a:t>
            </a:r>
          </a:p>
          <a:p>
            <a:pPr marL="12700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object 12"/>
          <p:cNvSpPr>
            <a:spLocks noChangeArrowheads="1"/>
          </p:cNvSpPr>
          <p:nvPr/>
        </p:nvSpPr>
        <p:spPr bwMode="auto">
          <a:xfrm>
            <a:off x="5357813" y="2357438"/>
            <a:ext cx="2143125" cy="2571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Орендна плата </a:t>
            </a: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користування </a:t>
            </a:r>
          </a:p>
          <a:p>
            <a:pPr marL="12700" algn="ctr">
              <a:lnSpc>
                <a:spcPts val="1613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комунального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майна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0,7</a:t>
            </a:r>
          </a:p>
          <a:p>
            <a:pPr marL="12700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object 12"/>
          <p:cNvSpPr>
            <a:spLocks noChangeArrowheads="1"/>
          </p:cNvSpPr>
          <p:nvPr/>
        </p:nvSpPr>
        <p:spPr bwMode="auto">
          <a:xfrm>
            <a:off x="7643813" y="2357438"/>
            <a:ext cx="1500187" cy="2571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613"/>
              </a:lnSpc>
            </a:pP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Інші надходження</a:t>
            </a:r>
          </a:p>
          <a:p>
            <a:pPr marL="12700" algn="ctr">
              <a:lnSpc>
                <a:spcPts val="161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0,4</a:t>
            </a:r>
          </a:p>
          <a:p>
            <a:pPr marL="12700" algn="ctr">
              <a:lnSpc>
                <a:spcPts val="1563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4608513" y="2320925"/>
            <a:ext cx="357188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5930107" y="2285206"/>
            <a:ext cx="285750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7215188" y="2143125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8287544" y="2285206"/>
            <a:ext cx="285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428625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Фінансування видатків загального фонду за економічною класифікацією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285751" y="765175"/>
            <a:ext cx="3786184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за </a:t>
            </a:r>
            <a:r>
              <a:rPr lang="en-US" sz="1600" dirty="0" smtClean="0"/>
              <a:t>I </a:t>
            </a:r>
            <a:r>
              <a:rPr lang="ru-RU" sz="1600" dirty="0" smtClean="0"/>
              <a:t>квартал </a:t>
            </a:r>
            <a:r>
              <a:rPr lang="uk-UA" sz="1600" dirty="0" smtClean="0">
                <a:latin typeface="Calibri" pitchFamily="34" charset="0"/>
              </a:rPr>
              <a:t>201</a:t>
            </a:r>
            <a:r>
              <a:rPr lang="en-US" sz="1600" dirty="0" smtClean="0">
                <a:latin typeface="Calibri" pitchFamily="34" charset="0"/>
              </a:rPr>
              <a:t>6</a:t>
            </a:r>
            <a:r>
              <a:rPr lang="uk-UA" sz="1600" dirty="0" smtClean="0">
                <a:latin typeface="Calibri" pitchFamily="34" charset="0"/>
              </a:rPr>
              <a:t> </a:t>
            </a:r>
            <a:r>
              <a:rPr lang="uk-UA" sz="1600" dirty="0">
                <a:latin typeface="Calibri" pitchFamily="34" charset="0"/>
              </a:rPr>
              <a:t>рік</a:t>
            </a:r>
            <a:br>
              <a:rPr lang="uk-UA" sz="1600" dirty="0">
                <a:latin typeface="Calibri" pitchFamily="34" charset="0"/>
              </a:rPr>
            </a:br>
            <a:r>
              <a:rPr lang="uk-UA" sz="1600" dirty="0"/>
              <a:t>обсяг видатків </a:t>
            </a:r>
            <a:r>
              <a:rPr lang="uk-UA" sz="1600" dirty="0" smtClean="0"/>
              <a:t>175,9 </a:t>
            </a:r>
            <a:r>
              <a:rPr lang="uk-UA" sz="1600" dirty="0"/>
              <a:t>млн.грн.</a:t>
            </a:r>
          </a:p>
          <a:p>
            <a:pPr algn="ctr"/>
            <a:r>
              <a:rPr lang="uk-UA" sz="1200" dirty="0">
                <a:latin typeface="Calibri" pitchFamily="34" charset="0"/>
              </a:rPr>
              <a:t> захищені статті  – </a:t>
            </a:r>
            <a:r>
              <a:rPr lang="uk-UA" sz="1200" dirty="0" smtClean="0">
                <a:latin typeface="Calibri" pitchFamily="34" charset="0"/>
              </a:rPr>
              <a:t>157,8 </a:t>
            </a:r>
            <a:r>
              <a:rPr lang="uk-UA" sz="1200" dirty="0">
                <a:latin typeface="Calibri" pitchFamily="34" charset="0"/>
              </a:rPr>
              <a:t>млн.грн.</a:t>
            </a:r>
            <a:r>
              <a:rPr lang="uk-UA" sz="1200" dirty="0"/>
              <a:t> </a:t>
            </a:r>
            <a:br>
              <a:rPr lang="uk-UA" sz="1200" dirty="0"/>
            </a:br>
            <a:r>
              <a:rPr lang="uk-UA" sz="1200" dirty="0">
                <a:latin typeface="Calibri" pitchFamily="34" charset="0"/>
              </a:rPr>
              <a:t>незахищені статті – </a:t>
            </a:r>
            <a:r>
              <a:rPr lang="uk-UA" sz="1200" dirty="0" smtClean="0">
                <a:latin typeface="Calibri" pitchFamily="34" charset="0"/>
              </a:rPr>
              <a:t>18,1 млн.грн </a:t>
            </a:r>
            <a:r>
              <a:rPr lang="uk-UA" sz="1200" dirty="0">
                <a:latin typeface="Calibri" pitchFamily="34" charset="0"/>
              </a:rPr>
              <a:t>(ЖКГ, поточний ремонт доріг, інші видатки)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5000628" y="785794"/>
            <a:ext cx="38576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dirty="0"/>
              <a:t>за </a:t>
            </a:r>
            <a:r>
              <a:rPr lang="uk-UA" sz="1600" dirty="0" smtClean="0"/>
              <a:t>І квартал </a:t>
            </a:r>
            <a:r>
              <a:rPr lang="uk-UA" sz="1600" dirty="0" smtClean="0">
                <a:latin typeface="Calibri" pitchFamily="34" charset="0"/>
              </a:rPr>
              <a:t>2017 </a:t>
            </a:r>
            <a:r>
              <a:rPr lang="uk-UA" sz="1600" dirty="0">
                <a:latin typeface="Calibri" pitchFamily="34" charset="0"/>
              </a:rPr>
              <a:t>рік </a:t>
            </a:r>
            <a:br>
              <a:rPr lang="uk-UA" sz="1600" dirty="0">
                <a:latin typeface="Calibri" pitchFamily="34" charset="0"/>
              </a:rPr>
            </a:br>
            <a:r>
              <a:rPr lang="uk-UA" sz="1600" dirty="0"/>
              <a:t>обсяг видатків </a:t>
            </a:r>
            <a:r>
              <a:rPr lang="uk-UA" sz="1600" dirty="0" smtClean="0"/>
              <a:t>279,1 </a:t>
            </a:r>
            <a:r>
              <a:rPr lang="uk-UA" sz="1600" dirty="0"/>
              <a:t>млн.грн.</a:t>
            </a:r>
          </a:p>
          <a:p>
            <a:pPr algn="ctr"/>
            <a:r>
              <a:rPr lang="uk-UA" sz="1200" dirty="0">
                <a:latin typeface="Calibri" pitchFamily="34" charset="0"/>
              </a:rPr>
              <a:t> захищені статті  – </a:t>
            </a:r>
            <a:r>
              <a:rPr lang="uk-UA" sz="1200" dirty="0" smtClean="0">
                <a:latin typeface="Calibri" pitchFamily="34" charset="0"/>
              </a:rPr>
              <a:t>259,9 млн.грн.</a:t>
            </a:r>
            <a:r>
              <a:rPr lang="uk-UA" sz="1200" dirty="0"/>
              <a:t/>
            </a:r>
            <a:br>
              <a:rPr lang="uk-UA" sz="1200" dirty="0"/>
            </a:br>
            <a:r>
              <a:rPr lang="uk-UA" sz="1200" dirty="0"/>
              <a:t> </a:t>
            </a:r>
            <a:r>
              <a:rPr lang="uk-UA" sz="1200" dirty="0">
                <a:latin typeface="Calibri" pitchFamily="34" charset="0"/>
              </a:rPr>
              <a:t>незахищені статті – </a:t>
            </a:r>
            <a:r>
              <a:rPr lang="uk-UA" sz="1200" dirty="0" smtClean="0">
                <a:latin typeface="Calibri" pitchFamily="34" charset="0"/>
              </a:rPr>
              <a:t>19,2 </a:t>
            </a:r>
            <a:r>
              <a:rPr lang="uk-UA" sz="1200" dirty="0">
                <a:latin typeface="Calibri" pitchFamily="34" charset="0"/>
              </a:rPr>
              <a:t>млн.грн (ЖКГ, поточний ремонт доріг, інші видатки)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28992" y="1214422"/>
            <a:ext cx="1928826" cy="285750"/>
          </a:xfrm>
          <a:prstGeom prst="rightArrow">
            <a:avLst>
              <a:gd name="adj1" fmla="val 50000"/>
              <a:gd name="adj2" fmla="val 505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+ </a:t>
            </a:r>
            <a:r>
              <a:rPr lang="uk-UA" dirty="0" smtClean="0">
                <a:solidFill>
                  <a:srgbClr val="FFFF00"/>
                </a:solidFill>
              </a:rPr>
              <a:t>64,7 </a:t>
            </a:r>
            <a:r>
              <a:rPr lang="uk-UA" dirty="0">
                <a:solidFill>
                  <a:srgbClr val="FFFF00"/>
                </a:solidFill>
              </a:rPr>
              <a:t>%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786182" y="1428736"/>
            <a:ext cx="1285883" cy="357190"/>
          </a:xfrm>
          <a:prstGeom prst="rightArrow">
            <a:avLst>
              <a:gd name="adj1" fmla="val 50000"/>
              <a:gd name="adj2" fmla="val 505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+ 6,1 %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429000" y="785813"/>
            <a:ext cx="2071688" cy="285750"/>
          </a:xfrm>
          <a:prstGeom prst="rightArrow">
            <a:avLst>
              <a:gd name="adj1" fmla="val 50000"/>
              <a:gd name="adj2" fmla="val 505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FF00"/>
                </a:solidFill>
              </a:rPr>
              <a:t>+ </a:t>
            </a:r>
            <a:r>
              <a:rPr lang="uk-UA" sz="1600" dirty="0" smtClean="0">
                <a:solidFill>
                  <a:srgbClr val="FFFF00"/>
                </a:solidFill>
              </a:rPr>
              <a:t>58,7 </a:t>
            </a:r>
            <a:r>
              <a:rPr lang="uk-UA" sz="1600" dirty="0">
                <a:solidFill>
                  <a:srgbClr val="FFFF00"/>
                </a:solidFill>
              </a:rPr>
              <a:t>%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5716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dirty="0"/>
          </a:p>
        </p:txBody>
      </p:sp>
      <p:graphicFrame>
        <p:nvGraphicFramePr>
          <p:cNvPr id="31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643063"/>
          <a:ext cx="91440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285720" y="3571876"/>
            <a:ext cx="857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115,4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65,6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1428750" y="2071688"/>
            <a:ext cx="857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189,6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67,9%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1643063" y="4857750"/>
            <a:ext cx="928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22,3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12,7%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TextBox 15"/>
          <p:cNvSpPr txBox="1">
            <a:spLocks noChangeArrowheads="1"/>
          </p:cNvSpPr>
          <p:nvPr/>
        </p:nvSpPr>
        <p:spPr bwMode="auto">
          <a:xfrm>
            <a:off x="4500562" y="5143512"/>
            <a:ext cx="78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13.2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млн.грн.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7.5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5072066" y="4714884"/>
            <a:ext cx="78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,5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млн.грн.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TextBox 17"/>
          <p:cNvSpPr txBox="1">
            <a:spLocks noChangeArrowheads="1"/>
          </p:cNvSpPr>
          <p:nvPr/>
        </p:nvSpPr>
        <p:spPr bwMode="auto">
          <a:xfrm>
            <a:off x="5857884" y="5214950"/>
            <a:ext cx="78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4,6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млн.грн.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2,6%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Box 18"/>
          <p:cNvSpPr txBox="1">
            <a:spLocks noChangeArrowheads="1"/>
          </p:cNvSpPr>
          <p:nvPr/>
        </p:nvSpPr>
        <p:spPr bwMode="auto">
          <a:xfrm>
            <a:off x="6500826" y="5429264"/>
            <a:ext cx="78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3,3 млн.грн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1,2%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7000892" y="4429132"/>
            <a:ext cx="857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18,1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млн.грн.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10,3%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8072462" y="3857628"/>
            <a:ext cx="857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19,2 млн.грн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6,9%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857224" y="4500570"/>
            <a:ext cx="500063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4348" y="4714884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64,3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6314" y="5857892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31.8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9520" y="5143512"/>
            <a:ext cx="1071570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6,1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3571875" y="5857875"/>
            <a:ext cx="500063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0430" y="5929330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17,8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143750" cy="3571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Аналіз видатків по галузі ″Освіта″ за І квартал 2017 року</a:t>
            </a:r>
            <a:endParaRPr lang="uk-UA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8051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Овал 22"/>
          <p:cNvSpPr/>
          <p:nvPr/>
        </p:nvSpPr>
        <p:spPr>
          <a:xfrm>
            <a:off x="357158" y="6000768"/>
            <a:ext cx="1714512" cy="571504"/>
          </a:xfrm>
          <a:prstGeom prst="ellipse">
            <a:avLst/>
          </a:prstGeom>
          <a:solidFill>
            <a:srgbClr val="FBD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643174" y="6000768"/>
            <a:ext cx="2071702" cy="642942"/>
          </a:xfrm>
          <a:prstGeom prst="ellipse">
            <a:avLst/>
          </a:prstGeom>
          <a:solidFill>
            <a:srgbClr val="FBD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5000628" y="6072206"/>
            <a:ext cx="2071702" cy="571504"/>
          </a:xfrm>
          <a:prstGeom prst="ellipse">
            <a:avLst/>
          </a:prstGeom>
          <a:solidFill>
            <a:srgbClr val="FBD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2910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61436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Дитячі садки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643174" y="60007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Загальноосвітні школи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1071538" y="2428868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071538" y="3714752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142976" y="4786322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071538" y="5429264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00100" y="2571744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+78,4%</a:t>
            </a:r>
            <a:endParaRPr lang="ru-RU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00100" y="3857628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+55,6%</a:t>
            </a:r>
            <a:endParaRPr 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00100" y="4857760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+8,5%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000100" y="5572140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+31,0%</a:t>
            </a:r>
            <a:endParaRPr lang="ru-RU" sz="1200" b="1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3428992" y="2857496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3428992" y="4929198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357554" y="5572140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715008" y="3429000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5715008" y="4214818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5715008" y="4929198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5715008" y="5572140"/>
            <a:ext cx="428628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3357554" y="4000504"/>
            <a:ext cx="571504" cy="4286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86116" y="3000372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+84,8%</a:t>
            </a:r>
            <a:endParaRPr lang="ru-RU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286116" y="4286256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+88,0%</a:t>
            </a:r>
            <a:endParaRPr lang="ru-RU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286116" y="5072074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+30,2%</a:t>
            </a:r>
            <a:endParaRPr lang="ru-RU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286116" y="5643578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+66,1%</a:t>
            </a:r>
            <a:endParaRPr lang="ru-RU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572132" y="3571876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+77,2%</a:t>
            </a:r>
            <a:endParaRPr lang="ru-RU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572132" y="4357694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+11,6%</a:t>
            </a:r>
            <a:endParaRPr lang="ru-RU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572132" y="5072074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+9,1%</a:t>
            </a:r>
            <a:endParaRPr lang="ru-RU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643570" y="5643578"/>
            <a:ext cx="857256" cy="27699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+87,1%</a:t>
            </a:r>
            <a:endParaRPr lang="ru-RU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28596" y="26431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66,4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357158" y="38576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18,0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57158" y="49291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6,6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57158" y="55007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1,2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500166" y="15716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118,6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1571604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28,1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1571604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7,2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1571604" y="55007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1,6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714612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34,3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714612" y="450057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5,0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2786050" y="52149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2,4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643174" y="564357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0,4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3857620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63,4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3857620" y="38576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14,3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3857620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3,2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3857620" y="55007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0,7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5000628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18,3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5000628" y="44291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9,1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000628" y="52863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2,7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5000628" y="564357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0,2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6143636" y="242886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32,4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6143636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10,2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6143636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3,0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6143636" y="55007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0,5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8143900" y="78579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млн.грн.</a:t>
            </a:r>
            <a:endParaRPr lang="ru-RU" sz="1600" dirty="0"/>
          </a:p>
        </p:txBody>
      </p:sp>
      <p:sp>
        <p:nvSpPr>
          <p:cNvPr id="96" name="Правая фигурная скобка 95"/>
          <p:cNvSpPr/>
          <p:nvPr/>
        </p:nvSpPr>
        <p:spPr>
          <a:xfrm>
            <a:off x="2285984" y="1000108"/>
            <a:ext cx="142876" cy="44291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2357422" y="1714488"/>
            <a:ext cx="1285884" cy="64633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захищені статті</a:t>
            </a:r>
            <a:br>
              <a:rPr lang="uk-UA" sz="1200" dirty="0" smtClean="0"/>
            </a:br>
            <a:r>
              <a:rPr lang="uk-UA" sz="1200" dirty="0" smtClean="0"/>
              <a:t>153,9 млн.грн. (98,2%)</a:t>
            </a:r>
            <a:endParaRPr lang="ru-RU" sz="1200" dirty="0"/>
          </a:p>
        </p:txBody>
      </p:sp>
      <p:cxnSp>
        <p:nvCxnSpPr>
          <p:cNvPr id="99" name="Прямая со стрелкой 98"/>
          <p:cNvCxnSpPr>
            <a:stCxn id="96" idx="1"/>
          </p:cNvCxnSpPr>
          <p:nvPr/>
        </p:nvCxnSpPr>
        <p:spPr>
          <a:xfrm rot="10800000" flipH="1">
            <a:off x="2428860" y="2500306"/>
            <a:ext cx="14287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2000232" y="6429396"/>
            <a:ext cx="64294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071670" y="6215082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в тому числі:</a:t>
            </a:r>
            <a:endParaRPr lang="ru-RU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428596" y="42860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2016 рік</a:t>
            </a:r>
            <a:endParaRPr lang="ru-RU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2714612" y="42860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2016 рік</a:t>
            </a:r>
            <a:endParaRPr lang="ru-RU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929190" y="42860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2016 рік</a:t>
            </a:r>
            <a:endParaRPr lang="ru-RU" sz="11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643042" y="42860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2017 рік</a:t>
            </a:r>
            <a:endParaRPr lang="ru-RU" sz="11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857620" y="42860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2017 рік</a:t>
            </a:r>
            <a:endParaRPr lang="ru-RU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215074" y="42860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2017 рік</a:t>
            </a:r>
            <a:endParaRPr lang="ru-RU" sz="1100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6215074" y="5857875"/>
            <a:ext cx="2228850" cy="1000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47" name="object 3"/>
          <p:cNvSpPr txBox="1">
            <a:spLocks noChangeArrowheads="1"/>
          </p:cNvSpPr>
          <p:nvPr/>
        </p:nvSpPr>
        <p:spPr bwMode="auto">
          <a:xfrm>
            <a:off x="6215074" y="5929330"/>
            <a:ext cx="1571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-4763" algn="ctr">
              <a:lnSpc>
                <a:spcPct val="86000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Проведення громадських робіт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34,1 тис.грн.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(0,5%)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object 8"/>
          <p:cNvSpPr>
            <a:spLocks noChangeArrowheads="1"/>
          </p:cNvSpPr>
          <p:nvPr/>
        </p:nvSpPr>
        <p:spPr bwMode="auto">
          <a:xfrm>
            <a:off x="5929322" y="2571744"/>
            <a:ext cx="2071688" cy="1285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49" name="object 9"/>
          <p:cNvSpPr txBox="1">
            <a:spLocks noChangeArrowheads="1"/>
          </p:cNvSpPr>
          <p:nvPr/>
        </p:nvSpPr>
        <p:spPr bwMode="auto">
          <a:xfrm>
            <a:off x="5786446" y="2714620"/>
            <a:ext cx="22145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algn="ctr">
              <a:lnSpc>
                <a:spcPts val="1438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Програма соц.захисту окремих категорій населення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641,1 тис.грн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(8,8 %)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object 11"/>
          <p:cNvSpPr>
            <a:spLocks noChangeArrowheads="1"/>
          </p:cNvSpPr>
          <p:nvPr/>
        </p:nvSpPr>
        <p:spPr bwMode="auto">
          <a:xfrm>
            <a:off x="6000760" y="4786322"/>
            <a:ext cx="2428875" cy="1214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51" name="object 13"/>
          <p:cNvSpPr>
            <a:spLocks noChangeArrowheads="1"/>
          </p:cNvSpPr>
          <p:nvPr/>
        </p:nvSpPr>
        <p:spPr bwMode="auto">
          <a:xfrm>
            <a:off x="5786446" y="1000108"/>
            <a:ext cx="3500438" cy="15716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52" name="object 18"/>
          <p:cNvSpPr>
            <a:spLocks noChangeArrowheads="1"/>
          </p:cNvSpPr>
          <p:nvPr/>
        </p:nvSpPr>
        <p:spPr bwMode="auto">
          <a:xfrm>
            <a:off x="5929322" y="3643314"/>
            <a:ext cx="1928812" cy="14287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53" name="object 19"/>
          <p:cNvSpPr txBox="1">
            <a:spLocks noChangeArrowheads="1"/>
          </p:cNvSpPr>
          <p:nvPr/>
        </p:nvSpPr>
        <p:spPr bwMode="auto">
          <a:xfrm flipH="1">
            <a:off x="6072198" y="3857628"/>
            <a:ext cx="164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86000"/>
              </a:lnSpc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Комплексна програма підтримки учасників АТО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163,0 тис.грн (2,2%)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object 24"/>
          <p:cNvSpPr>
            <a:spLocks noChangeArrowheads="1"/>
          </p:cNvSpPr>
          <p:nvPr/>
        </p:nvSpPr>
        <p:spPr bwMode="auto">
          <a:xfrm>
            <a:off x="285750" y="3643313"/>
            <a:ext cx="2214563" cy="2000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55" name="object 30"/>
          <p:cNvSpPr>
            <a:spLocks noChangeArrowheads="1"/>
          </p:cNvSpPr>
          <p:nvPr/>
        </p:nvSpPr>
        <p:spPr bwMode="auto">
          <a:xfrm>
            <a:off x="357188" y="2428875"/>
            <a:ext cx="2286000" cy="1285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14367" name="object 33"/>
          <p:cNvSpPr>
            <a:spLocks noChangeArrowheads="1"/>
          </p:cNvSpPr>
          <p:nvPr/>
        </p:nvSpPr>
        <p:spPr bwMode="auto">
          <a:xfrm>
            <a:off x="428596" y="1357298"/>
            <a:ext cx="2214578" cy="1143008"/>
          </a:xfrm>
          <a:prstGeom prst="rect">
            <a:avLst/>
          </a:prstGeom>
          <a:blipFill dpi="0" rotWithShape="1"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uk-UA" dirty="0">
              <a:latin typeface="Calibri" pitchFamily="34" charset="0"/>
            </a:endParaRPr>
          </a:p>
        </p:txBody>
      </p:sp>
      <p:sp>
        <p:nvSpPr>
          <p:cNvPr id="6159" name="object 44"/>
          <p:cNvSpPr txBox="1">
            <a:spLocks noChangeArrowheads="1"/>
          </p:cNvSpPr>
          <p:nvPr/>
        </p:nvSpPr>
        <p:spPr bwMode="auto">
          <a:xfrm>
            <a:off x="1857375" y="285750"/>
            <a:ext cx="6929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Видатки на соціальний захист за І квартал 2017 року</a:t>
            </a:r>
          </a:p>
          <a:p>
            <a:pPr marL="12700"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7,3 млн. грн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object 47"/>
          <p:cNvSpPr txBox="1">
            <a:spLocks noChangeArrowheads="1"/>
          </p:cNvSpPr>
          <p:nvPr/>
        </p:nvSpPr>
        <p:spPr bwMode="auto">
          <a:xfrm>
            <a:off x="5929322" y="4929198"/>
            <a:ext cx="2143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algn="ctr">
              <a:lnSpc>
                <a:spcPts val="1438"/>
              </a:lnSpc>
              <a:tabLst>
                <a:tab pos="1152525" algn="l"/>
              </a:tabLst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Програми та заходи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та дітей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37,8 тис.грн.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(0,5%)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11113">
              <a:spcBef>
                <a:spcPts val="850"/>
              </a:spcBef>
              <a:tabLst>
                <a:tab pos="1152525" algn="l"/>
              </a:tabLst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object 5"/>
          <p:cNvSpPr>
            <a:spLocks noChangeArrowheads="1"/>
          </p:cNvSpPr>
          <p:nvPr/>
        </p:nvSpPr>
        <p:spPr bwMode="auto">
          <a:xfrm>
            <a:off x="428625" y="5572125"/>
            <a:ext cx="2500313" cy="11430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6163" name="TextBox 48"/>
          <p:cNvSpPr txBox="1">
            <a:spLocks noChangeArrowheads="1"/>
          </p:cNvSpPr>
          <p:nvPr/>
        </p:nvSpPr>
        <p:spPr bwMode="auto">
          <a:xfrm>
            <a:off x="5857884" y="1071546"/>
            <a:ext cx="2000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Програма розвитку міського пасажирського транспорту та зв’язку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4,3 млн грн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(59,2%)</a:t>
            </a:r>
          </a:p>
        </p:txBody>
      </p:sp>
      <p:sp>
        <p:nvSpPr>
          <p:cNvPr id="6164" name="TextBox 49"/>
          <p:cNvSpPr txBox="1">
            <a:spLocks noChangeArrowheads="1"/>
          </p:cNvSpPr>
          <p:nvPr/>
        </p:nvSpPr>
        <p:spPr bwMode="auto">
          <a:xfrm>
            <a:off x="571500" y="2571750"/>
            <a:ext cx="16430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Центр соціальних служб для молоді 0,9 млн грн (12,5%)</a:t>
            </a:r>
          </a:p>
        </p:txBody>
      </p:sp>
      <p:sp>
        <p:nvSpPr>
          <p:cNvPr id="6165" name="TextBox 50"/>
          <p:cNvSpPr txBox="1">
            <a:spLocks noChangeArrowheads="1"/>
          </p:cNvSpPr>
          <p:nvPr/>
        </p:nvSpPr>
        <p:spPr bwMode="auto">
          <a:xfrm>
            <a:off x="285750" y="1357313"/>
            <a:ext cx="2000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Утримання підліткових клубів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0,8 млн грн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(11,2%)</a:t>
            </a:r>
          </a:p>
        </p:txBody>
      </p:sp>
      <p:sp>
        <p:nvSpPr>
          <p:cNvPr id="6166" name="TextBox 51"/>
          <p:cNvSpPr txBox="1">
            <a:spLocks noChangeArrowheads="1"/>
          </p:cNvSpPr>
          <p:nvPr/>
        </p:nvSpPr>
        <p:spPr bwMode="auto">
          <a:xfrm>
            <a:off x="428625" y="3786188"/>
            <a:ext cx="18573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Соціальний гуртожиток для дітей сиріт та дітей позбавлених батьківського піклування</a:t>
            </a:r>
            <a:br>
              <a:rPr lang="uk-UA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284,5 тис.грн. </a:t>
            </a:r>
            <a:br>
              <a:rPr lang="uk-UA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(3,9%)</a:t>
            </a:r>
          </a:p>
        </p:txBody>
      </p:sp>
      <p:sp>
        <p:nvSpPr>
          <p:cNvPr id="6167" name="TextBox 52"/>
          <p:cNvSpPr txBox="1">
            <a:spLocks noChangeArrowheads="1"/>
          </p:cNvSpPr>
          <p:nvPr/>
        </p:nvSpPr>
        <p:spPr bwMode="auto">
          <a:xfrm>
            <a:off x="500063" y="5643563"/>
            <a:ext cx="1500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Центр обліку бездомних       85,4 тис.грн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(1,2%)</a:t>
            </a:r>
          </a:p>
        </p:txBody>
      </p:sp>
      <p:graphicFrame>
        <p:nvGraphicFramePr>
          <p:cNvPr id="56" name="Схема 55"/>
          <p:cNvGraphicFramePr/>
          <p:nvPr/>
        </p:nvGraphicFramePr>
        <p:xfrm>
          <a:off x="1484291" y="846118"/>
          <a:ext cx="5802354" cy="601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169" name="Picture 26" descr="C:\Users\Ardelyan_A\Desktop\16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9586" y="4071942"/>
            <a:ext cx="1000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7" descr="C:\Users\Ardelyan_A\Desktop\17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24" y="2643182"/>
            <a:ext cx="9001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30" descr="C:\Users\Ardelyan_A\Desktop\Доки фін упр\інформ до презентации\9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3125" y="5786438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33" descr="У Києві завершився VI Всеукраїнський фестиваль-конкурс &quot;Молодь обирає здоров’я&quot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3850" y="260350"/>
            <a:ext cx="18716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3" descr="Результат пошуку зображень за запитом &quot;фото учні прибирають місто&quot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29124" y="6021388"/>
            <a:ext cx="15382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 descr="825740-678x38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24" y="928670"/>
            <a:ext cx="1142976" cy="1492268"/>
          </a:xfrm>
          <a:prstGeom prst="rect">
            <a:avLst/>
          </a:prstGeom>
          <a:noFill/>
        </p:spPr>
      </p:pic>
      <p:pic>
        <p:nvPicPr>
          <p:cNvPr id="6183" name="Picture 39" descr="Фрагмент з порадника «Сучасне батьківство: авторитет без авторитаризму»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28875" y="3141663"/>
            <a:ext cx="1279525" cy="863600"/>
          </a:xfrm>
          <a:prstGeom prst="rect">
            <a:avLst/>
          </a:prstGeom>
          <a:noFill/>
        </p:spPr>
      </p:pic>
      <p:pic>
        <p:nvPicPr>
          <p:cNvPr id="6185" name="Picture 41" descr="1350635362_sp_a08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84439" y="4005263"/>
            <a:ext cx="857004" cy="92393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785813" y="142875"/>
            <a:ext cx="75009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Видатки на житлового-комунальне  та дорожнє господарство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міста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14,2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млн.грн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Ardelyan_A\Desktop\Доки фін упр\інформ до презентации\Картинки\9_kirovog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407193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785794"/>
            <a:ext cx="221457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785794"/>
            <a:ext cx="214314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143116"/>
            <a:ext cx="221457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2143116"/>
            <a:ext cx="214312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3500438"/>
            <a:ext cx="1428729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500438"/>
            <a:ext cx="2071702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500438"/>
            <a:ext cx="17859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3500438"/>
            <a:ext cx="150019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857760"/>
            <a:ext cx="428628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643702" y="2214554"/>
            <a:ext cx="20717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Капітальний ремонт </a:t>
            </a:r>
            <a:r>
              <a:rPr lang="uk-UA" sz="1600" dirty="0" smtClean="0">
                <a:latin typeface="+mn-lt"/>
              </a:rPr>
              <a:t>покрівель житлових будинків</a:t>
            </a:r>
            <a:r>
              <a:rPr lang="uk-UA" sz="1600" dirty="0">
                <a:latin typeface="+mn-lt"/>
              </a:rPr>
              <a:t/>
            </a:r>
            <a:br>
              <a:rPr lang="uk-UA" sz="1600" dirty="0">
                <a:latin typeface="+mn-lt"/>
              </a:rPr>
            </a:br>
            <a:r>
              <a:rPr lang="en-US" sz="1600" b="1" dirty="0" smtClean="0"/>
              <a:t>1</a:t>
            </a:r>
            <a:r>
              <a:rPr lang="uk-UA" sz="1600" b="1" dirty="0" smtClean="0"/>
              <a:t>,0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b="1" dirty="0">
                <a:latin typeface="+mn-lt"/>
              </a:rPr>
              <a:t>млн.грн</a:t>
            </a:r>
            <a:endParaRPr lang="ru-RU" sz="1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3571876"/>
            <a:ext cx="192881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Капітальний ремонт внутрішньо будинкових мереж </a:t>
            </a:r>
            <a:br>
              <a:rPr lang="uk-UA" sz="1600" dirty="0">
                <a:latin typeface="+mn-lt"/>
              </a:rPr>
            </a:br>
            <a:r>
              <a:rPr lang="uk-UA" sz="1600" b="1" dirty="0" smtClean="0">
                <a:latin typeface="+mn-lt"/>
              </a:rPr>
              <a:t>0,7 </a:t>
            </a:r>
            <a:r>
              <a:rPr lang="uk-UA" sz="1600" b="1" dirty="0">
                <a:latin typeface="+mn-lt"/>
              </a:rPr>
              <a:t>млн.грн</a:t>
            </a:r>
            <a:r>
              <a:rPr lang="uk-UA" sz="1600" b="1" dirty="0"/>
              <a:t>.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571876"/>
            <a:ext cx="1643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Ремонт прибудинкових територій</a:t>
            </a:r>
            <a:br>
              <a:rPr lang="uk-UA" sz="1600" dirty="0">
                <a:latin typeface="+mn-lt"/>
              </a:rPr>
            </a:br>
            <a:r>
              <a:rPr lang="uk-UA" sz="1600" b="1" dirty="0" smtClean="0">
                <a:latin typeface="+mn-lt"/>
              </a:rPr>
              <a:t>0,5 </a:t>
            </a:r>
            <a:r>
              <a:rPr lang="uk-UA" sz="1600" b="1" dirty="0">
                <a:latin typeface="+mn-lt"/>
              </a:rPr>
              <a:t>млн.грн.</a:t>
            </a:r>
            <a:endParaRPr lang="ru-RU" sz="16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124" y="785794"/>
            <a:ext cx="18573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Утримання парків, скверів та зелених насаджень</a:t>
            </a:r>
            <a:br>
              <a:rPr lang="uk-UA" sz="1600" dirty="0">
                <a:latin typeface="+mn-lt"/>
              </a:rPr>
            </a:br>
            <a:r>
              <a:rPr lang="uk-UA" sz="1600" b="1" dirty="0" smtClean="0">
                <a:latin typeface="+mn-lt"/>
              </a:rPr>
              <a:t>3,5 </a:t>
            </a:r>
            <a:r>
              <a:rPr lang="uk-UA" sz="1600" b="1" dirty="0">
                <a:latin typeface="+mn-lt"/>
              </a:rPr>
              <a:t>млн.грн</a:t>
            </a:r>
            <a:endParaRPr lang="ru-RU" sz="16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2214554"/>
            <a:ext cx="21431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Утримання </a:t>
            </a:r>
            <a:r>
              <a:rPr lang="uk-UA" sz="1600" dirty="0" smtClean="0">
                <a:latin typeface="+mn-lt"/>
              </a:rPr>
              <a:t>мереж </a:t>
            </a:r>
            <a:r>
              <a:rPr lang="uk-UA" sz="1600" dirty="0">
                <a:latin typeface="+mn-lt"/>
              </a:rPr>
              <a:t>зовнішнього освітлення</a:t>
            </a:r>
            <a:br>
              <a:rPr lang="uk-UA" sz="1600" dirty="0">
                <a:latin typeface="+mn-lt"/>
              </a:rPr>
            </a:br>
            <a:r>
              <a:rPr lang="uk-UA" sz="1600" b="1" dirty="0" smtClean="0">
                <a:latin typeface="+mn-lt"/>
              </a:rPr>
              <a:t>1,1 </a:t>
            </a:r>
            <a:r>
              <a:rPr lang="uk-UA" sz="1600" b="1" dirty="0">
                <a:latin typeface="+mn-lt"/>
              </a:rPr>
              <a:t>млн.грн.</a:t>
            </a:r>
            <a:endParaRPr lang="ru-RU" sz="16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785794"/>
            <a:ext cx="1714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Оплата за електроенергію для зовнішнього освітлення </a:t>
            </a:r>
            <a:br>
              <a:rPr lang="uk-UA" sz="1600" dirty="0">
                <a:latin typeface="+mn-lt"/>
              </a:rPr>
            </a:br>
            <a:r>
              <a:rPr lang="uk-UA" sz="1600" b="1" dirty="0" smtClean="0">
                <a:latin typeface="+mn-lt"/>
              </a:rPr>
              <a:t>1,7 </a:t>
            </a:r>
            <a:r>
              <a:rPr lang="uk-UA" sz="1600" b="1" dirty="0">
                <a:latin typeface="+mn-lt"/>
              </a:rPr>
              <a:t>млн.грн.</a:t>
            </a:r>
            <a:endParaRPr lang="ru-RU" sz="16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4942" y="3571876"/>
            <a:ext cx="1285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Утримання кладовищ</a:t>
            </a:r>
          </a:p>
          <a:p>
            <a:pPr algn="ctr">
              <a:defRPr/>
            </a:pPr>
            <a:r>
              <a:rPr lang="uk-UA" sz="1600" b="1" dirty="0" smtClean="0">
                <a:latin typeface="+mn-lt"/>
              </a:rPr>
              <a:t>237,5 тис.грн</a:t>
            </a:r>
            <a:r>
              <a:rPr lang="uk-UA" sz="1600" b="1" dirty="0">
                <a:latin typeface="+mn-lt"/>
              </a:rPr>
              <a:t>.</a:t>
            </a:r>
            <a:endParaRPr lang="ru-RU" sz="16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8" y="5000636"/>
            <a:ext cx="3786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Фінансова допомога </a:t>
            </a:r>
            <a:r>
              <a:rPr lang="uk-UA" sz="1600" dirty="0" smtClean="0">
                <a:latin typeface="+mn-lt"/>
              </a:rPr>
              <a:t/>
            </a:r>
            <a:br>
              <a:rPr lang="uk-UA" sz="1600" dirty="0" smtClean="0">
                <a:latin typeface="+mn-lt"/>
              </a:rPr>
            </a:br>
            <a:r>
              <a:rPr lang="uk-UA" sz="1600" dirty="0" smtClean="0">
                <a:latin typeface="+mn-lt"/>
              </a:rPr>
              <a:t>КП </a:t>
            </a:r>
            <a:r>
              <a:rPr lang="uk-UA" sz="1600" dirty="0">
                <a:latin typeface="+mn-lt"/>
              </a:rPr>
              <a:t>“Аварійно-диспетчерська служба” </a:t>
            </a:r>
          </a:p>
          <a:p>
            <a:pPr algn="ctr">
              <a:defRPr/>
            </a:pPr>
            <a:r>
              <a:rPr lang="uk-UA" sz="1600" b="1" dirty="0" smtClean="0">
                <a:latin typeface="+mn-lt"/>
              </a:rPr>
              <a:t>1,0 </a:t>
            </a:r>
            <a:r>
              <a:rPr lang="uk-UA" sz="1600" b="1" dirty="0">
                <a:latin typeface="+mn-lt"/>
              </a:rPr>
              <a:t>млн.грн.</a:t>
            </a:r>
            <a:endParaRPr lang="ru-RU" sz="16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5140" y="3571876"/>
            <a:ext cx="20002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dirty="0" smtClean="0">
                <a:latin typeface="+mn-lt"/>
              </a:rPr>
              <a:t>Утримання служби по вилову бродячих тварин</a:t>
            </a:r>
            <a:endParaRPr lang="uk-UA" sz="1600" dirty="0">
              <a:latin typeface="+mn-lt"/>
            </a:endParaRPr>
          </a:p>
          <a:p>
            <a:pPr algn="ctr">
              <a:defRPr/>
            </a:pPr>
            <a:r>
              <a:rPr lang="uk-UA" sz="1600" b="1" dirty="0" smtClean="0">
                <a:latin typeface="+mn-lt"/>
              </a:rPr>
              <a:t>94,5 тис.грн</a:t>
            </a:r>
            <a:r>
              <a:rPr lang="uk-UA" sz="1600" b="1" dirty="0">
                <a:latin typeface="+mn-lt"/>
              </a:rPr>
              <a:t>.</a:t>
            </a:r>
            <a:endParaRPr lang="ru-RU" sz="1600" b="1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0430" y="3500438"/>
            <a:ext cx="150019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86116" y="3643314"/>
            <a:ext cx="19288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latin typeface="+mn-lt"/>
              </a:rPr>
              <a:t>Капітальний </a:t>
            </a:r>
            <a:r>
              <a:rPr lang="uk-UA" sz="1600" dirty="0" smtClean="0">
                <a:latin typeface="+mn-lt"/>
              </a:rPr>
              <a:t>ремонт ліфтів</a:t>
            </a:r>
            <a:r>
              <a:rPr lang="uk-UA" sz="1600" dirty="0">
                <a:latin typeface="+mn-lt"/>
              </a:rPr>
              <a:t/>
            </a:r>
            <a:br>
              <a:rPr lang="uk-UA" sz="1600" dirty="0">
                <a:latin typeface="+mn-lt"/>
              </a:rPr>
            </a:br>
            <a:r>
              <a:rPr lang="uk-UA" sz="1600" b="1" dirty="0" smtClean="0">
                <a:latin typeface="+mn-lt"/>
              </a:rPr>
              <a:t>205,8 </a:t>
            </a:r>
            <a:r>
              <a:rPr lang="uk-UA" sz="1600" b="1" dirty="0" smtClean="0"/>
              <a:t>тис</a:t>
            </a:r>
            <a:r>
              <a:rPr lang="uk-UA" sz="1600" b="1" dirty="0" smtClean="0">
                <a:latin typeface="+mn-lt"/>
              </a:rPr>
              <a:t>.грн</a:t>
            </a:r>
            <a:r>
              <a:rPr lang="uk-UA" sz="1600" b="1" dirty="0"/>
              <a:t>.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4857760"/>
            <a:ext cx="4214842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14876" y="5072074"/>
            <a:ext cx="3786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dirty="0" smtClean="0">
                <a:latin typeface="+mn-lt"/>
              </a:rPr>
              <a:t>Утримання доріг</a:t>
            </a:r>
            <a:endParaRPr lang="uk-UA" sz="1600" dirty="0">
              <a:latin typeface="+mn-lt"/>
            </a:endParaRPr>
          </a:p>
          <a:p>
            <a:pPr algn="ctr">
              <a:defRPr/>
            </a:pPr>
            <a:r>
              <a:rPr lang="uk-UA" sz="1600" b="1" dirty="0" smtClean="0"/>
              <a:t>4,3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b="1" dirty="0">
                <a:latin typeface="+mn-lt"/>
              </a:rPr>
              <a:t>млн.грн.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596</Words>
  <Application>Microsoft Office PowerPoint</Application>
  <PresentationFormat>Экран (4:3)</PresentationFormat>
  <Paragraphs>226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Порівняльна структура доходів міського бюджету </vt:lpstr>
      <vt:lpstr> Податкові та неподаткові надходження  до бюджету міста за І квартал 2017 року 244,7 млн.грн</vt:lpstr>
      <vt:lpstr>Порівняльний аналіз надходжень основних податків загального фонду</vt:lpstr>
      <vt:lpstr>Слайд 4</vt:lpstr>
      <vt:lpstr>Фінансування видатків загального фонду за економічною класифікацією</vt:lpstr>
      <vt:lpstr>Аналіз видатків по галузі ″Освіта″ за І квартал 2017 року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Фінансове управління  міської ради</dc:title>
  <dc:creator>Ardelyan_A</dc:creator>
  <cp:lastModifiedBy>Ardelyan_A</cp:lastModifiedBy>
  <cp:revision>78</cp:revision>
  <dcterms:created xsi:type="dcterms:W3CDTF">2017-04-03T07:35:40Z</dcterms:created>
  <dcterms:modified xsi:type="dcterms:W3CDTF">2017-04-13T13:07:58Z</dcterms:modified>
</cp:coreProperties>
</file>